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5" r:id="rId3"/>
    <p:sldId id="267" r:id="rId4"/>
    <p:sldId id="264" r:id="rId5"/>
    <p:sldId id="270" r:id="rId6"/>
    <p:sldId id="266" r:id="rId7"/>
    <p:sldId id="268" r:id="rId8"/>
    <p:sldId id="269" r:id="rId9"/>
    <p:sldId id="280" r:id="rId10"/>
    <p:sldId id="271" r:id="rId11"/>
    <p:sldId id="277" r:id="rId12"/>
    <p:sldId id="319" r:id="rId13"/>
    <p:sldId id="276" r:id="rId14"/>
    <p:sldId id="279" r:id="rId15"/>
    <p:sldId id="305" r:id="rId16"/>
    <p:sldId id="281" r:id="rId17"/>
    <p:sldId id="282" r:id="rId18"/>
    <p:sldId id="283" r:id="rId19"/>
    <p:sldId id="284" r:id="rId20"/>
    <p:sldId id="285" r:id="rId21"/>
    <p:sldId id="286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6" r:id="rId40"/>
    <p:sldId id="309" r:id="rId41"/>
    <p:sldId id="308" r:id="rId42"/>
    <p:sldId id="307" r:id="rId43"/>
    <p:sldId id="310" r:id="rId44"/>
    <p:sldId id="311" r:id="rId45"/>
    <p:sldId id="312" r:id="rId46"/>
    <p:sldId id="313" r:id="rId47"/>
    <p:sldId id="314" r:id="rId48"/>
    <p:sldId id="315" r:id="rId49"/>
    <p:sldId id="316" r:id="rId50"/>
    <p:sldId id="317" r:id="rId51"/>
    <p:sldId id="318" r:id="rId52"/>
    <p:sldId id="320" r:id="rId53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D5"/>
    <a:srgbClr val="01A09B"/>
    <a:srgbClr val="0056A9"/>
    <a:srgbClr val="0055A8"/>
    <a:srgbClr val="DADADA"/>
    <a:srgbClr val="043674"/>
    <a:srgbClr val="B89352"/>
    <a:srgbClr val="FEAA36"/>
    <a:srgbClr val="4E617D"/>
    <a:srgbClr val="DCE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102" autoAdjust="0"/>
  </p:normalViewPr>
  <p:slideViewPr>
    <p:cSldViewPr snapToGrid="0" snapToObjects="1">
      <p:cViewPr>
        <p:scale>
          <a:sx n="106" d="100"/>
          <a:sy n="106" d="100"/>
        </p:scale>
        <p:origin x="390" y="-9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5T11:44:24.40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13032 16 0,'-13032'0'0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5T11:45:41.58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5T11:45:42.70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5T11:45:45.63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5T11:45:49.0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5T11:45:49.64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5T11:45:51.23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5T11:45:51.76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5T11:45:52.24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5T11:45:52.8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5T11:45:59.02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30 1158,'125'-9,"-121"9,43-1,-149 12,86-10,-1 1,1 1,0 1,-15 5,25-7,6-2,0 0,0 0,0 0,0 0,-1 0,1 0,0 0,0 0,0 0,0 0,0 0,0 0,0 0,0 1,0-1,0 0,0 0,0 0,0 0,0 0,0 0,0 0,-1 0,1 0,0 0,0 1,0-1,0 0,0 0,0 0,0 0,0 0,0 0,0 0,0 0,1 0,-1 0,0 1,0-1,0 0,0 0,0 0,0 0,0 0,0 0,0 0,0 0,0 0,0 0,0 0,0 0,0 1,0-1,1 0,-1 0,0 0,0 0,0 0,0 0,0 0,0 0,0 0,0 0,0 0,0 0,1 0,-1 0,12 6,14 3,39-2,124-1,-136-7,-43 1,0-1,-1-1,1 0,11-4,24-4,-11-1,-30 9,1 0,-1 1,1-1,-1 1,1 0,9-1,22 1,0 2,53 8,-26-2,84-1,-150-6,-30 1,1-2,-42-7,-21-3,63 9,32 3,0-1,0 0,0 0,0 0,0 0,0 0,0 0,0 0,-1 0,1 0,0 0,0 0,0 0,0 0,0 0,0 1,0-1,0 0,0 0,0 0,0 0,0 0,0 0,0 0,0 0,0 0,0 1,0-1,0 0,0 0,0 0,0 0,0 0,0 0,0 0,0 0,0 0,0 1,0-1,0 0,0 0,0 0,1 0,-1 0,0 0,0 0,0 0,0 0,0 0,0 0,0 0,0 0,0 0,0 0,0 0,1 1,-1-1,0 0,0 0,0 0,0 0,0 0,0 0,0 0,0 0,19 7,13 5,-25-8,1-1,0 0,0-1,0 0,0 0,1-1,13 1,5-2,-1-2,0 0,48-12,-32 12,-37 2,0 1,1-1,-1 0,0-1,0 0,1 1,4-3,-9 2,0 0,1 0,-1 0,0 0,0 0,0 0,0 0,0 0,-1 0,1 0,0-1,-1 1,1 0,0-1,-1 1,1 0,-1-1,0 1,0-1,1 1,-1-1,0 1,0-2,-2-43,1 30,-1-3,0 0,-1 0,-1 1,-11-31,4 14,7 14,0 0,1 0,1 0,1-27,-2-22,0 32,-4-72,7-313,-1 416,-1 0,0 0,0 0,0 0,-1 1,1-1,-2 1,1-1,-1 1,-5-7,-17-33,25 44,1 0,-1 0,1 0,-1 0,0 1,0-1,0 0,0 0,0 1,0-1,0 1,-1-1,1 1,0 0,-1-1,1 1,-1 0,0 0,1 0,-1 0,0 0,0 0,1 1,-1-1,0 1,-2-1,0 1,0 1,0 0,1 0,-1 0,0 0,1 1,-1-1,1 1,-1 0,1 0,0 0,-4 4,-5 1,0 0,-1 0,-22 8,25-11,4-2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5T11:44:29.3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12725 2,'-82'-1,"-91"3,85 11,61-7,-53 3,-50 4,5 1,54-13,-104 9,-51 8,19-3,41-3,-179-11,157-3,85 1,-259 13,145 3,-221-12,216-5,-6808 2,7006-1,1-2,-36-7,34 5,-48-4,-54 10,-50-2,92-12,55 7,-48-2,-486 6,272 4,176 0,-126-4,175-11,50 8,-1 2,-19-3,-108 5,98 2,23-1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5T11:46:08.4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8161 64,'-23'0,"-13"1,-1-2,-39-7,41 4,-1 2,-61 4,24 0,1-3,-78 2,112 4,-41 1,-344-7,415 1,-1-1,1-1,0 1,0-1,0-1,-11-4,11 4,0 0,0 0,0 1,0 0,0 1,-13-1,-75 4,-105-4,163-2,-40-2,-1 5,-64 2,104 4,-39 1,-35-5,-91-3,165-2,-39-2,31 5,31 0,0 0,0 1,-1 1,1 1,0 0,0 1,-21 7,8 1,-54 14,63-22,0-2,0 0,-29-3,1 1,27 0,-1-2,-27-5,-6-2,-83 0,39 3,80 5,-41-6,-1 4,-92 4,113 5,-26 1,-39 5,-65-1,-370-10,537 0,-1-1,0 1,1-1,-1 0,1 0,-1-1,1 1,-5-3,4 2,1 0,-1 1,0-1,0 1,0 0,0 0,-6 0,-395-1,195 4,178-2,-17 0,-81 9,102-7,1 0,0-2,-47-6,-24-1,-29-3,0-1,109 11,-17 0,-63 9,63-6,-1 0,-60-5,22 0,-392 2,367-11,-24 1,89 10,-2-1,0 2,0 2,-59 11,47-4,-79 6,89-12,-51 2,-441-6,525 0,1 0,-1 1,0-1,1 1,-1 0,-5 2,6-1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5T11:46:09.64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1,'446'0,"-407"2,67 12,-69-8,76 4,-22-12,138 4,-184 2,35 2,-57-5,0 1,26 6,-26-4,-1-1,29 1,88 6,12 1,-3-1,-89-7,96 17,-83-9,120 8,-187-18,40 2,58 4,-77-6,47 8,-47-4,45 1,104 5,60-1,716-10,-793 11,21-1,-33 1,19-1,-10 1,-140-10,1 0,-1 2,0 0,18 5,-19-4,1 0,1-1,-1-1,21 1,324-4,-350 0,0 0,0-1,0 0,17-7,-1 1,112-23,-131 28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5T11:46:15.38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6909 1,'-22'0,"-15"0,0 1,-39 7,54-6,1 0,-28-2,33-1,0 1,0 1,0 0,0 1,-27 8,27-6,0 0,1-1,-1-1,-19 0,12 0,-20 2,-41 2,-266-6,245 11,-2-4,87-5,-108 9,60-7,-80-5,47-1,-47-9,119 11,0-1,0-1,-57-12,63 10,0 2,0 0,0 1,-33 4,-4-1,-67-13,-254 11,276-10,-65-1,-550 11,615-10,-1-1,-244 11,245 11,-943-11,921 11,120-11,-30-1,1 2,-46 7,-29 1,45-5,26 0,-36 2,44-5,-35 6,48-5,-43 2,-84-5,48-1,-50 13,70-10,-66-3,121-1,-40-12,33 7,21 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5T11:46:16.1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8,'2'0,"2"0,2 0,2 0,2 0,0 0,1 0,0 0,0 0,-1-1,-2-2,0 1,0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5T11:46:21.88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3281 2,'-110'-2,"-114"4,8 20,170-20,-145 5,70 4,99-8,-229 16,162-19,-121 8,-270 15,324-12,62-10,-80-2,131-4,-28-1,41 4,-1-1,-39-8,39 5,-1 1,-34 0,-100-6,20 1,22 18,89-4,-8 4,35-7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5T11:46:25.82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4583 1 0,'-4582'243'0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5T11:46:29.93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352 2,'-21'0,"8"-1,0 1,-1 0,1 1,0 0,0 1,0 1,0 0,-22 9,21-7,0-1,-1 0,1-1,-1 0,-25 1,-17 3,42-5,9-2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5T11:46:31.4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529 0 0,'-529'31'0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5T11:46:32.66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624 11,'-108'2,"-113"-4,183-3,-40-1,-91 6,159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5T11:46:34.5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1734 45,'-836'0,"709"-11,-11 0,104 10,-49-8,49 4,-48-1,-13 5,-85 3,142 2,-40 2,69-6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5T11:44:32.3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13087 41 0,'-13087'0'0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5T11:46:36.15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185 5,'-106'11,"97"-11,-1-1,0 0,1-1,0 0,-16-5,18 4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5T11:46:40.88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3873 47,'-339'0,"328"1,-1 0,1 1,0 0,0 1,-11 4,11-3,-1-1,1 0,0-1,-24 2,-114 7,141-11,-28-1,-1 2,-43 7,45-5,0 0,-63-5,25 0,-308 2,275-11,-264 11,264-10,23 3,59 4,-42 0,42 2,-36-4,-67-6,-8 1,87 5,0 3,-54 4,14 0,-60-12,50 3,79 4,-40 0,37 3,-36-6,24 2,1 2,-68 3,28 1,62-2,-22 0,0 1,-41 7,41-4,-1-2,-66-3,26-2,64 3,1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5T11:46:43.55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1797 35,'-18'0,"0"0,1-1,-1-1,0-1,-20-6,19 5,0 0,-36-1,20 2,-28-1,-68 5,40 1,83-1,1 0,-1 0,0 1,1 0,-1 0,-12 6,-30 8,-56 5,-32-12,-349-9,468-1,0-1,-26-5,26 3,0 1,-28-1,-59-6,95 9,0 0,0-1,0 0,-11-3,11 2,-1 0,1 1,-16-1,18 3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5T11:46:44.6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5T11:46:45.13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5T11:46:47.81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75,'28'1,"10"-1,0-1,41-7,-44 4,1 2,61 4,-24 0,340-2,-286 11,984-12,-1006-9,35 0,-73 6,81 5,-47 1,22-10,-118 7,50-2,18-3,-51 3,0 2,0 0,22 3,-17-1,35-2,-24-3,40-3,-16 9,88-4,-145 2,1-1,0 0,-1 0,1 0,-1-1,1 1,-1-1,6-3,-13 3,-1 1,1 1,0-1,0 0,-1 0,1 1,0-1,-1 1,1 0,-1 0,-2 0,-5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5T11:45:01.77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5T11:45:04.8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5T11:45:07.4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5T11:45:07.9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5T11:45:19.73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5T11:45:39.67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EAAE32-3360-9692-4657-2F3C614C8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245329"/>
            <a:ext cx="837003" cy="630972"/>
          </a:xfrm>
          <a:prstGeom prst="rect">
            <a:avLst/>
          </a:prstGeom>
        </p:spPr>
      </p:pic>
      <p:pic>
        <p:nvPicPr>
          <p:cNvPr id="8" name="Picture 7" descr="A blue bird with a black background&#10;&#10;AI-generated content may be incorrect.">
            <a:extLst>
              <a:ext uri="{FF2B5EF4-FFF2-40B4-BE49-F238E27FC236}">
                <a16:creationId xmlns:a16="http://schemas.microsoft.com/office/drawing/2014/main" id="{2D138935-C142-C175-E76F-67D544E743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89516" y="245328"/>
            <a:ext cx="1009555" cy="630972"/>
          </a:xfrm>
          <a:prstGeom prst="rect">
            <a:avLst/>
          </a:prstGeom>
        </p:spPr>
      </p:pic>
      <p:pic>
        <p:nvPicPr>
          <p:cNvPr id="9" name="Picture 8" descr="A black and blue square with writing&#10;&#10;AI-generated content may be incorrect.">
            <a:extLst>
              <a:ext uri="{FF2B5EF4-FFF2-40B4-BE49-F238E27FC236}">
                <a16:creationId xmlns:a16="http://schemas.microsoft.com/office/drawing/2014/main" id="{C2DF6B84-8248-A3E5-85C0-ED846D0587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51951" y="245328"/>
            <a:ext cx="634849" cy="63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customXml" Target="../ink/ink11.xml"/><Relationship Id="rId26" Type="http://schemas.openxmlformats.org/officeDocument/2006/relationships/customXml" Target="../ink/ink19.xml"/><Relationship Id="rId39" Type="http://schemas.openxmlformats.org/officeDocument/2006/relationships/image" Target="../media/image30.png"/><Relationship Id="rId21" Type="http://schemas.openxmlformats.org/officeDocument/2006/relationships/customXml" Target="../ink/ink14.xml"/><Relationship Id="rId34" Type="http://schemas.openxmlformats.org/officeDocument/2006/relationships/customXml" Target="../ink/ink23.xml"/><Relationship Id="rId42" Type="http://schemas.openxmlformats.org/officeDocument/2006/relationships/customXml" Target="../ink/ink27.xml"/><Relationship Id="rId47" Type="http://schemas.openxmlformats.org/officeDocument/2006/relationships/image" Target="../media/image34.png"/><Relationship Id="rId50" Type="http://schemas.openxmlformats.org/officeDocument/2006/relationships/customXml" Target="../ink/ink31.xml"/><Relationship Id="rId55" Type="http://schemas.openxmlformats.org/officeDocument/2006/relationships/customXml" Target="../ink/ink34.xml"/><Relationship Id="rId7" Type="http://schemas.openxmlformats.org/officeDocument/2006/relationships/image" Target="../media/image21.png"/><Relationship Id="rId12" Type="http://schemas.openxmlformats.org/officeDocument/2006/relationships/customXml" Target="../ink/ink5.xml"/><Relationship Id="rId17" Type="http://schemas.openxmlformats.org/officeDocument/2006/relationships/customXml" Target="../ink/ink10.xml"/><Relationship Id="rId25" Type="http://schemas.openxmlformats.org/officeDocument/2006/relationships/customXml" Target="../ink/ink18.xml"/><Relationship Id="rId33" Type="http://schemas.openxmlformats.org/officeDocument/2006/relationships/image" Target="../media/image27.png"/><Relationship Id="rId38" Type="http://schemas.openxmlformats.org/officeDocument/2006/relationships/customXml" Target="../ink/ink25.xml"/><Relationship Id="rId46" Type="http://schemas.openxmlformats.org/officeDocument/2006/relationships/customXml" Target="../ink/ink29.xml"/><Relationship Id="rId2" Type="http://schemas.openxmlformats.org/officeDocument/2006/relationships/image" Target="../media/image18.jpg"/><Relationship Id="rId16" Type="http://schemas.openxmlformats.org/officeDocument/2006/relationships/customXml" Target="../ink/ink9.xml"/><Relationship Id="rId20" Type="http://schemas.openxmlformats.org/officeDocument/2006/relationships/customXml" Target="../ink/ink13.xml"/><Relationship Id="rId29" Type="http://schemas.openxmlformats.org/officeDocument/2006/relationships/image" Target="../media/image25.png"/><Relationship Id="rId41" Type="http://schemas.openxmlformats.org/officeDocument/2006/relationships/image" Target="../media/image31.png"/><Relationship Id="rId54" Type="http://schemas.openxmlformats.org/officeDocument/2006/relationships/customXml" Target="../ink/ink3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23.png"/><Relationship Id="rId24" Type="http://schemas.openxmlformats.org/officeDocument/2006/relationships/customXml" Target="../ink/ink17.xml"/><Relationship Id="rId32" Type="http://schemas.openxmlformats.org/officeDocument/2006/relationships/customXml" Target="../ink/ink22.xml"/><Relationship Id="rId37" Type="http://schemas.openxmlformats.org/officeDocument/2006/relationships/image" Target="../media/image29.png"/><Relationship Id="rId40" Type="http://schemas.openxmlformats.org/officeDocument/2006/relationships/customXml" Target="../ink/ink26.xml"/><Relationship Id="rId45" Type="http://schemas.openxmlformats.org/officeDocument/2006/relationships/image" Target="../media/image33.png"/><Relationship Id="rId53" Type="http://schemas.openxmlformats.org/officeDocument/2006/relationships/image" Target="../media/image37.png"/><Relationship Id="rId5" Type="http://schemas.openxmlformats.org/officeDocument/2006/relationships/image" Target="../media/image20.png"/><Relationship Id="rId15" Type="http://schemas.openxmlformats.org/officeDocument/2006/relationships/customXml" Target="../ink/ink8.xml"/><Relationship Id="rId23" Type="http://schemas.openxmlformats.org/officeDocument/2006/relationships/customXml" Target="../ink/ink16.xml"/><Relationship Id="rId28" Type="http://schemas.openxmlformats.org/officeDocument/2006/relationships/customXml" Target="../ink/ink20.xml"/><Relationship Id="rId36" Type="http://schemas.openxmlformats.org/officeDocument/2006/relationships/customXml" Target="../ink/ink24.xml"/><Relationship Id="rId49" Type="http://schemas.openxmlformats.org/officeDocument/2006/relationships/image" Target="../media/image35.png"/><Relationship Id="rId57" Type="http://schemas.openxmlformats.org/officeDocument/2006/relationships/image" Target="../media/image38.png"/><Relationship Id="rId10" Type="http://schemas.openxmlformats.org/officeDocument/2006/relationships/customXml" Target="../ink/ink4.xml"/><Relationship Id="rId19" Type="http://schemas.openxmlformats.org/officeDocument/2006/relationships/customXml" Target="../ink/ink12.xml"/><Relationship Id="rId31" Type="http://schemas.openxmlformats.org/officeDocument/2006/relationships/image" Target="../media/image26.png"/><Relationship Id="rId44" Type="http://schemas.openxmlformats.org/officeDocument/2006/relationships/customXml" Target="../ink/ink28.xml"/><Relationship Id="rId52" Type="http://schemas.openxmlformats.org/officeDocument/2006/relationships/customXml" Target="../ink/ink32.xml"/><Relationship Id="rId4" Type="http://schemas.openxmlformats.org/officeDocument/2006/relationships/customXml" Target="../ink/ink1.xml"/><Relationship Id="rId9" Type="http://schemas.openxmlformats.org/officeDocument/2006/relationships/image" Target="../media/image22.png"/><Relationship Id="rId14" Type="http://schemas.openxmlformats.org/officeDocument/2006/relationships/customXml" Target="../ink/ink7.xml"/><Relationship Id="rId22" Type="http://schemas.openxmlformats.org/officeDocument/2006/relationships/customXml" Target="../ink/ink15.xml"/><Relationship Id="rId27" Type="http://schemas.openxmlformats.org/officeDocument/2006/relationships/image" Target="../media/image24.png"/><Relationship Id="rId30" Type="http://schemas.openxmlformats.org/officeDocument/2006/relationships/customXml" Target="../ink/ink21.xml"/><Relationship Id="rId35" Type="http://schemas.openxmlformats.org/officeDocument/2006/relationships/image" Target="../media/image28.png"/><Relationship Id="rId43" Type="http://schemas.openxmlformats.org/officeDocument/2006/relationships/image" Target="../media/image32.png"/><Relationship Id="rId48" Type="http://schemas.openxmlformats.org/officeDocument/2006/relationships/customXml" Target="../ink/ink30.xml"/><Relationship Id="rId56" Type="http://schemas.openxmlformats.org/officeDocument/2006/relationships/customXml" Target="../ink/ink35.xml"/><Relationship Id="rId8" Type="http://schemas.openxmlformats.org/officeDocument/2006/relationships/customXml" Target="../ink/ink3.xml"/><Relationship Id="rId51" Type="http://schemas.openxmlformats.org/officeDocument/2006/relationships/image" Target="../media/image36.png"/><Relationship Id="rId3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🌍 World Tourism Day 2025 in Melaka: A Celebration of Heritage ...">
            <a:extLst>
              <a:ext uri="{FF2B5EF4-FFF2-40B4-BE49-F238E27FC236}">
                <a16:creationId xmlns:a16="http://schemas.microsoft.com/office/drawing/2014/main" id="{3699166A-633A-CC83-3527-2B5236F8D1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416"/>
          <a:stretch>
            <a:fillRect/>
          </a:stretch>
        </p:blipFill>
        <p:spPr>
          <a:xfrm>
            <a:off x="0" y="9939"/>
            <a:ext cx="9144000" cy="49695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209071"/>
            <a:ext cx="7772400" cy="1470025"/>
          </a:xfrm>
        </p:spPr>
        <p:txBody>
          <a:bodyPr/>
          <a:lstStyle/>
          <a:p>
            <a:r>
              <a:rPr b="1" dirty="0">
                <a:solidFill>
                  <a:srgbClr val="01A09B"/>
                </a:solidFill>
                <a:cs typeface="B Yekan" panose="00000400000000000000" pitchFamily="2" charset="-78"/>
              </a:rPr>
              <a:t>مراسم</a:t>
            </a:r>
            <a:r>
              <a:rPr lang="fa-IR" b="1" dirty="0">
                <a:solidFill>
                  <a:srgbClr val="01A09B"/>
                </a:solidFill>
                <a:cs typeface="B Yekan" panose="00000400000000000000" pitchFamily="2" charset="-78"/>
              </a:rPr>
              <a:t> بزرگداشت </a:t>
            </a:r>
            <a:r>
              <a:rPr lang="fa-IR" b="1" dirty="0">
                <a:solidFill>
                  <a:srgbClr val="01A09B"/>
                </a:solidFill>
                <a:latin typeface="IRAN(FaNum)" panose="020B0606030804020204" pitchFamily="34" charset="-78"/>
                <a:cs typeface="B Yekan" panose="00000400000000000000" pitchFamily="2" charset="-78"/>
              </a:rPr>
              <a:t>روزجهانی</a:t>
            </a:r>
            <a:r>
              <a:rPr lang="fa-IR" b="1" dirty="0">
                <a:solidFill>
                  <a:srgbClr val="01A09B"/>
                </a:solidFill>
                <a:cs typeface="B Yekan" panose="00000400000000000000" pitchFamily="2" charset="-78"/>
              </a:rPr>
              <a:t> و هفته</a:t>
            </a:r>
            <a:r>
              <a:rPr b="1" dirty="0">
                <a:solidFill>
                  <a:srgbClr val="01A09B"/>
                </a:solidFill>
                <a:cs typeface="B Yekan" panose="00000400000000000000" pitchFamily="2" charset="-78"/>
              </a:rPr>
              <a:t> گردشگری </a:t>
            </a:r>
            <a:r>
              <a:rPr lang="fa-IR" b="1" dirty="0">
                <a:solidFill>
                  <a:srgbClr val="01A09B"/>
                </a:solidFill>
                <a:cs typeface="B Yekan" panose="00000400000000000000" pitchFamily="2" charset="-78"/>
              </a:rPr>
              <a:t>1404</a:t>
            </a:r>
            <a:endParaRPr b="1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FCEF3-C1EB-C1CA-B66D-0C081A9BB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ouses surrounded by fog">
            <a:extLst>
              <a:ext uri="{FF2B5EF4-FFF2-40B4-BE49-F238E27FC236}">
                <a16:creationId xmlns:a16="http://schemas.microsoft.com/office/drawing/2014/main" id="{2FB5EFF3-3216-106F-7654-E61968DF0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  <a:gradFill>
            <a:gsLst>
              <a:gs pos="58000">
                <a:srgbClr val="FFFFFF">
                  <a:alpha val="44000"/>
                </a:srgbClr>
              </a:gs>
              <a:gs pos="0">
                <a:schemeClr val="bg1"/>
              </a:gs>
              <a:gs pos="100000">
                <a:schemeClr val="bg1">
                  <a:lumMod val="100000"/>
                  <a:alpha val="72000"/>
                </a:schemeClr>
              </a:gs>
            </a:gsLst>
            <a:lin ang="2700000" scaled="1"/>
          </a:gradFill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8A9D268-1BB6-DFA9-E225-3DB23FE0E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357" y="146756"/>
            <a:ext cx="5080000" cy="811646"/>
          </a:xfrm>
          <a:gradFill>
            <a:gsLst>
              <a:gs pos="58000">
                <a:srgbClr val="FFFFFF">
                  <a:alpha val="44000"/>
                </a:srgbClr>
              </a:gs>
              <a:gs pos="0">
                <a:schemeClr val="bg1"/>
              </a:gs>
              <a:gs pos="100000">
                <a:schemeClr val="bg1">
                  <a:lumMod val="100000"/>
                  <a:alpha val="72000"/>
                </a:schemeClr>
              </a:gs>
            </a:gsLst>
            <a:lin ang="2700000" scaled="1"/>
          </a:gradFill>
        </p:spPr>
        <p:txBody>
          <a:bodyPr>
            <a:noAutofit/>
          </a:bodyPr>
          <a:lstStyle/>
          <a:p>
            <a:r>
              <a:rPr lang="fa-IR" sz="2400" b="1" dirty="0">
                <a:solidFill>
                  <a:srgbClr val="01A09B"/>
                </a:solidFill>
                <a:cs typeface="B Yekan" panose="00000400000000000000" pitchFamily="2" charset="-78"/>
              </a:rPr>
              <a:t>رئوس اهداف معاونت گردشگری </a:t>
            </a:r>
            <a:br>
              <a:rPr lang="fa-IR" sz="2400" b="1" dirty="0">
                <a:solidFill>
                  <a:srgbClr val="01A09B"/>
                </a:solidFill>
                <a:cs typeface="B Yekan" panose="00000400000000000000" pitchFamily="2" charset="-78"/>
              </a:rPr>
            </a:br>
            <a:r>
              <a:rPr lang="fa-IR" sz="2400" b="1" dirty="0">
                <a:solidFill>
                  <a:srgbClr val="01A09B"/>
                </a:solidFill>
                <a:cs typeface="B Yekan" panose="00000400000000000000" pitchFamily="2" charset="-78"/>
              </a:rPr>
              <a:t>از برگزاری مراسم در سال 1404</a:t>
            </a:r>
            <a:endParaRPr sz="2400" b="1" dirty="0">
              <a:solidFill>
                <a:srgbClr val="01A09B"/>
              </a:solidFill>
              <a:effectLst>
                <a:outerShdw blurRad="50800" dist="63500" dir="8100000" algn="tr" rotWithShape="0">
                  <a:schemeClr val="bg1">
                    <a:alpha val="70000"/>
                  </a:schemeClr>
                </a:outerShdw>
              </a:effectLst>
              <a:cs typeface="B Yekan" panose="00000400000000000000" pitchFamily="2" charset="-78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3836AA-1413-CE70-3038-C7D4A813D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289" y="1377244"/>
            <a:ext cx="8037689" cy="5182210"/>
          </a:xfrm>
          <a:gradFill>
            <a:gsLst>
              <a:gs pos="58000">
                <a:srgbClr val="FFFFFF">
                  <a:alpha val="44000"/>
                </a:srgbClr>
              </a:gs>
              <a:gs pos="0">
                <a:schemeClr val="bg1"/>
              </a:gs>
              <a:gs pos="100000">
                <a:schemeClr val="bg1">
                  <a:lumMod val="100000"/>
                  <a:alpha val="72000"/>
                </a:schemeClr>
              </a:gs>
            </a:gsLst>
            <a:lin ang="2700000" scaled="1"/>
          </a:gradFill>
        </p:spPr>
        <p:txBody>
          <a:bodyPr>
            <a:normAutofit fontScale="92500" lnSpcReduction="20000"/>
          </a:bodyPr>
          <a:lstStyle/>
          <a:p>
            <a:pPr lvl="0" algn="just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fa-IR" sz="1900" b="1" u="sng" dirty="0">
                <a:solidFill>
                  <a:srgbClr val="01A0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اطلاع رسانی و تبیین شعار سال سازمان جهانی گردشگری</a:t>
            </a:r>
            <a:r>
              <a:rPr lang="fa-IR" sz="1900" b="1" dirty="0">
                <a:solidFill>
                  <a:srgbClr val="01A0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 </a:t>
            </a:r>
            <a:r>
              <a:rPr lang="fa-I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برای دست اندرکاران صنعت گردشگری با هدف آشنایی فعالان صنعت با ضرورت و ظرفیت های </a:t>
            </a:r>
            <a:r>
              <a:rPr lang="fa-I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B Roya" panose="00000400000000000000" pitchFamily="2" charset="-78"/>
              </a:rPr>
              <a:t>ایجاد تحول پایدار در گردشگری کشور.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B Roya" panose="00000400000000000000" pitchFamily="2" charset="-78"/>
            </a:endParaRPr>
          </a:p>
          <a:p>
            <a:pPr lvl="0" algn="just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fa-IR" sz="1900" b="1" u="sng" dirty="0">
                <a:solidFill>
                  <a:srgbClr val="01A0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تقدیر از پیشکسوتان، فعالان برجسته و نهادها و دستگاه‌های تاثیرگذار</a:t>
            </a:r>
            <a:r>
              <a:rPr lang="fa-I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 درصنعت گردشگری کشور.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B Roya" panose="00000400000000000000" pitchFamily="2" charset="-78"/>
            </a:endParaRPr>
          </a:p>
          <a:p>
            <a:pPr lvl="0" algn="just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fa-IR" sz="1900" b="1" u="sng" dirty="0">
                <a:solidFill>
                  <a:srgbClr val="01A0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فرهنگ‌سازی عمومی</a:t>
            </a:r>
            <a:r>
              <a:rPr lang="fa-I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 درخصوص ویژگی‌ها و الزامات شعار سال گردشگری به منظور تأثیرگذاری در روابط متقابل گردشگران و اهالی جوامع میزبان. 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B Roya" panose="00000400000000000000" pitchFamily="2" charset="-78"/>
            </a:endParaRPr>
          </a:p>
          <a:p>
            <a:pPr lvl="0" algn="just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fa-IR" sz="1900" b="1" u="sng" dirty="0">
                <a:solidFill>
                  <a:srgbClr val="01A0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رونمایی از طرح های حوزه سرمایه گذاری گردشگری  استان ها</a:t>
            </a:r>
            <a:r>
              <a:rPr lang="fa-I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 با تمرکز بر دستآوردهای پروژه های سبز و سازگار با محیط زیست.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B Roya" panose="00000400000000000000" pitchFamily="2" charset="-78"/>
            </a:endParaRPr>
          </a:p>
          <a:p>
            <a:pPr lvl="0" algn="just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fa-IR" sz="1900" b="1" u="sng" dirty="0">
                <a:solidFill>
                  <a:srgbClr val="01A0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معرفی ظرفیت های  محصولات گردشگری برای عموم مردم</a:t>
            </a:r>
            <a:r>
              <a:rPr lang="fa-I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 با تمرکز بر اهداف سازمان جهانی گردشگری برای سال۲۰۲۵  نظیر گردشگری کودک و خانواده، گردشگری خوراک، گردشگری الکترونیک، ژئو توریسم، اکوتوریسم، گردشگری روستایی و ...</a:t>
            </a:r>
          </a:p>
          <a:p>
            <a:pPr algn="just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fa-IR" sz="1900" b="1" u="sng" dirty="0">
                <a:solidFill>
                  <a:srgbClr val="01A0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توسعه رویدادهای گردشگری جامعه محور</a:t>
            </a:r>
            <a:r>
              <a:rPr lang="fa-I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 با همکاری ذینفعان محلی و بخش خصوصی صنعت گردشگری با هدف توسعه گردشگری رویدادمحور و توزیع متوازن سفرهای داخلی در کنار تداوم سفرهای داخلی به مسیرها و مقاصد سنتی گردشگری.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B Roya" panose="00000400000000000000" pitchFamily="2" charset="-78"/>
            </a:endParaRPr>
          </a:p>
          <a:p>
            <a:pPr lvl="0" algn="just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fa-IR" sz="1900" b="1" u="sng" dirty="0">
                <a:solidFill>
                  <a:srgbClr val="01A0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توسعه ظرفیت های گردشگری دسترس پذیر</a:t>
            </a:r>
            <a:r>
              <a:rPr lang="fa-I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 برای عموم مقاصد گردشگری کشور به منظور گسترش سفرهای سالمندان، توانیابان و معلولین. 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B Roya" panose="00000400000000000000" pitchFamily="2" charset="-78"/>
            </a:endParaRPr>
          </a:p>
          <a:p>
            <a:pPr algn="just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fa-IR" sz="1900" b="1" u="sng" dirty="0">
                <a:solidFill>
                  <a:srgbClr val="01A0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نمایش تبلور هم‌افزایی حوزه‌های تخصصی گردشگری، میراث فرهنگی و صنایع‌دستی</a:t>
            </a:r>
            <a:r>
              <a:rPr lang="fa-I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 در گسترش ظرفیت های گردشگری ورودی و داخلی در سطح کشور</a:t>
            </a:r>
            <a:r>
              <a:rPr lang="fa-IR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5739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922E59-633F-2EC4-5B46-02EB3CEA4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A2F9F07-883F-4457-9360-2A0E32E36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163" y="123718"/>
            <a:ext cx="4710954" cy="679363"/>
          </a:xfrm>
          <a:noFill/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fa-IR" sz="2800" b="1" dirty="0">
                <a:solidFill>
                  <a:srgbClr val="B89352"/>
                </a:solidFill>
                <a:effectLst>
                  <a:outerShdw blurRad="50800" dist="63500" dir="8100000" algn="tr" rotWithShape="0">
                    <a:schemeClr val="bg1">
                      <a:alpha val="70000"/>
                    </a:schemeClr>
                  </a:outerShdw>
                </a:effectLst>
                <a:cs typeface="B Yekan" panose="00000400000000000000" pitchFamily="2" charset="-78"/>
              </a:rPr>
              <a:t>تقویم هفته گردشگری 1404</a:t>
            </a:r>
            <a:endParaRPr sz="2800" b="1" dirty="0">
              <a:solidFill>
                <a:srgbClr val="B89352"/>
              </a:solidFill>
              <a:effectLst>
                <a:outerShdw blurRad="50800" dist="63500" dir="8100000" algn="tr" rotWithShape="0">
                  <a:schemeClr val="bg1">
                    <a:alpha val="70000"/>
                  </a:schemeClr>
                </a:outerShdw>
              </a:effectLst>
              <a:cs typeface="B Yekan" panose="00000400000000000000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CAFCBB-E358-D4A3-4995-7C2BC273A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32" t="1890" r="5293" b="2686"/>
          <a:stretch>
            <a:fillRect/>
          </a:stretch>
        </p:blipFill>
        <p:spPr>
          <a:xfrm>
            <a:off x="149676" y="1025298"/>
            <a:ext cx="5287126" cy="56480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43EE8D-57C2-DBCD-678F-9F0F760CB3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41" r="2076"/>
          <a:stretch>
            <a:fillRect/>
          </a:stretch>
        </p:blipFill>
        <p:spPr>
          <a:xfrm>
            <a:off x="5436588" y="1035237"/>
            <a:ext cx="3557522" cy="56198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1D55D5-A0BC-CE03-EFCE-6AE1C802BECE}"/>
              </a:ext>
            </a:extLst>
          </p:cNvPr>
          <p:cNvSpPr txBox="1"/>
          <p:nvPr/>
        </p:nvSpPr>
        <p:spPr>
          <a:xfrm>
            <a:off x="278296" y="3707296"/>
            <a:ext cx="4949687" cy="685800"/>
          </a:xfrm>
          <a:prstGeom prst="rect">
            <a:avLst/>
          </a:prstGeom>
          <a:noFill/>
          <a:ln w="63500">
            <a:solidFill>
              <a:srgbClr val="01A09B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0E3FA71-1692-79AB-E422-126144B1C6BA}"/>
                  </a:ext>
                </a:extLst>
              </p14:cNvPr>
              <p14:cNvContentPartPr/>
              <p14:nvPr/>
            </p14:nvContentPartPr>
            <p14:xfrm>
              <a:off x="437103" y="3866353"/>
              <a:ext cx="4691520" cy="7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0E3FA71-1692-79AB-E422-126144B1C6B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3103" y="3650353"/>
                <a:ext cx="479916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BC8A125-DDC1-AE49-6F2D-00CC11D27FC5}"/>
                  </a:ext>
                </a:extLst>
              </p14:cNvPr>
              <p14:cNvContentPartPr/>
              <p14:nvPr/>
            </p14:nvContentPartPr>
            <p14:xfrm>
              <a:off x="537903" y="4034473"/>
              <a:ext cx="4581360" cy="514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BC8A125-DDC1-AE49-6F2D-00CC11D27FC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3903" y="3926833"/>
                <a:ext cx="4689000" cy="26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FDE96BA-59E9-0E3C-8420-D67C36EC59DD}"/>
                  </a:ext>
                </a:extLst>
              </p14:cNvPr>
              <p14:cNvContentPartPr/>
              <p14:nvPr/>
            </p14:nvContentPartPr>
            <p14:xfrm>
              <a:off x="407583" y="4223833"/>
              <a:ext cx="4711320" cy="7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FDE96BA-59E9-0E3C-8420-D67C36EC59D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3583" y="4007833"/>
                <a:ext cx="481896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F74D340-D782-8C93-7542-75A99690E23D}"/>
                  </a:ext>
                </a:extLst>
              </p14:cNvPr>
              <p14:cNvContentPartPr/>
              <p14:nvPr/>
            </p14:nvContentPartPr>
            <p14:xfrm>
              <a:off x="407583" y="4034833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F74D340-D782-8C93-7542-75A99690E23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53583" y="3927193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190A81C-6A2D-D96C-D084-A18151A6CE1F}"/>
                  </a:ext>
                </a:extLst>
              </p14:cNvPr>
              <p14:cNvContentPartPr/>
              <p14:nvPr/>
            </p14:nvContentPartPr>
            <p14:xfrm>
              <a:off x="377343" y="3886153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190A81C-6A2D-D96C-D084-A18151A6CE1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3703" y="3778153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BF839DD-DBB3-55BA-F744-E11A6E8E6545}"/>
                  </a:ext>
                </a:extLst>
              </p14:cNvPr>
              <p14:cNvContentPartPr/>
              <p14:nvPr/>
            </p14:nvContentPartPr>
            <p14:xfrm>
              <a:off x="417303" y="4074793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BF839DD-DBB3-55BA-F744-E11A6E8E654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3663" y="3967153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FE9CE9A-C6A0-CCBD-3D50-642C0A95F3C0}"/>
                  </a:ext>
                </a:extLst>
              </p14:cNvPr>
              <p14:cNvContentPartPr/>
              <p14:nvPr/>
            </p14:nvContentPartPr>
            <p14:xfrm>
              <a:off x="397143" y="4204033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FE9CE9A-C6A0-CCBD-3D50-642C0A95F3C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43503" y="4096033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CEF1AEC-4AAA-ADE3-3478-E64F91076213}"/>
                  </a:ext>
                </a:extLst>
              </p14:cNvPr>
              <p14:cNvContentPartPr/>
              <p14:nvPr/>
            </p14:nvContentPartPr>
            <p14:xfrm>
              <a:off x="5139600" y="3847770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CEF1AEC-4AAA-ADE3-3478-E64F9107621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85600" y="374013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459BDC0C-E54D-1EE8-2941-C6476506E225}"/>
                  </a:ext>
                </a:extLst>
              </p14:cNvPr>
              <p14:cNvContentPartPr/>
              <p14:nvPr/>
            </p14:nvContentPartPr>
            <p14:xfrm>
              <a:off x="5135640" y="4061250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459BDC0C-E54D-1EE8-2941-C6476506E22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82000" y="395325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8CDA85B-2CF5-46BF-CC50-4765B8CA753C}"/>
                  </a:ext>
                </a:extLst>
              </p14:cNvPr>
              <p14:cNvContentPartPr/>
              <p14:nvPr/>
            </p14:nvContentPartPr>
            <p14:xfrm>
              <a:off x="5139600" y="4061250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8CDA85B-2CF5-46BF-CC50-4765B8CA753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85600" y="395325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22B9AAD-EE45-A026-30E3-84C752CFB84B}"/>
                  </a:ext>
                </a:extLst>
              </p14:cNvPr>
              <p14:cNvContentPartPr/>
              <p14:nvPr/>
            </p14:nvContentPartPr>
            <p14:xfrm>
              <a:off x="5135640" y="4213530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22B9AAD-EE45-A026-30E3-84C752CFB84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82000" y="410589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78214C6-FFD2-CBAC-10B2-DCE1F6C4D9F5}"/>
                  </a:ext>
                </a:extLst>
              </p14:cNvPr>
              <p14:cNvContentPartPr/>
              <p14:nvPr/>
            </p14:nvContentPartPr>
            <p14:xfrm>
              <a:off x="5139600" y="4248090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78214C6-FFD2-CBAC-10B2-DCE1F6C4D9F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85600" y="414009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34D95A6-0D4C-468E-F5CD-C16C0E9DC116}"/>
                  </a:ext>
                </a:extLst>
              </p14:cNvPr>
              <p14:cNvContentPartPr/>
              <p14:nvPr/>
            </p14:nvContentPartPr>
            <p14:xfrm>
              <a:off x="5032680" y="4244130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34D95A6-0D4C-468E-F5CD-C16C0E9DC11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79040" y="413613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034A7C5-A61A-EEC3-2301-524090B026A8}"/>
                  </a:ext>
                </a:extLst>
              </p14:cNvPr>
              <p14:cNvContentPartPr/>
              <p14:nvPr/>
            </p14:nvContentPartPr>
            <p14:xfrm>
              <a:off x="4990920" y="4248090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034A7C5-A61A-EEC3-2301-524090B026A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37280" y="414009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D78368A-6112-C903-49C6-15113F31FAFA}"/>
                  </a:ext>
                </a:extLst>
              </p14:cNvPr>
              <p14:cNvContentPartPr/>
              <p14:nvPr/>
            </p14:nvContentPartPr>
            <p14:xfrm>
              <a:off x="4891920" y="4248090"/>
              <a:ext cx="3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D78368A-6112-C903-49C6-15113F31FAF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37920" y="414009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5991490-8FD3-9E60-71F2-DD5C2864A590}"/>
                  </a:ext>
                </a:extLst>
              </p14:cNvPr>
              <p14:cNvContentPartPr/>
              <p14:nvPr/>
            </p14:nvContentPartPr>
            <p14:xfrm>
              <a:off x="4804080" y="4244130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5991490-8FD3-9E60-71F2-DD5C2864A59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50440" y="413613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AFBB8929-0F06-E449-4DE6-86EC1CC7D9C9}"/>
                  </a:ext>
                </a:extLst>
              </p14:cNvPr>
              <p14:cNvContentPartPr/>
              <p14:nvPr/>
            </p14:nvContentPartPr>
            <p14:xfrm>
              <a:off x="4735680" y="4248090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AFBB8929-0F06-E449-4DE6-86EC1CC7D9C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681680" y="414009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3510EE0-CDED-7F15-3F1F-CDDB50AC8335}"/>
                  </a:ext>
                </a:extLst>
              </p14:cNvPr>
              <p14:cNvContentPartPr/>
              <p14:nvPr/>
            </p14:nvContentPartPr>
            <p14:xfrm>
              <a:off x="4686000" y="4251690"/>
              <a:ext cx="360" cy="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3510EE0-CDED-7F15-3F1F-CDDB50AC833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632360" y="414405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7B567F89-C1A4-4439-D723-13D59479BC7D}"/>
                  </a:ext>
                </a:extLst>
              </p14:cNvPr>
              <p14:cNvContentPartPr/>
              <p14:nvPr/>
            </p14:nvContentPartPr>
            <p14:xfrm>
              <a:off x="4782120" y="3819690"/>
              <a:ext cx="366480" cy="4363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7B567F89-C1A4-4439-D723-13D59479BC7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728120" y="3712050"/>
                <a:ext cx="474120" cy="65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B9D8FD77-1687-734B-2DBA-90046C63B3E0}"/>
                  </a:ext>
                </a:extLst>
              </p14:cNvPr>
              <p14:cNvContentPartPr/>
              <p14:nvPr/>
            </p14:nvContentPartPr>
            <p14:xfrm>
              <a:off x="2064480" y="3821130"/>
              <a:ext cx="2938320" cy="284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B9D8FD77-1687-734B-2DBA-90046C63B3E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010840" y="3713130"/>
                <a:ext cx="3045960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DF5B46C9-921B-ADE4-55C6-6D9C0288162B}"/>
                  </a:ext>
                </a:extLst>
              </p14:cNvPr>
              <p14:cNvContentPartPr/>
              <p14:nvPr/>
            </p14:nvContentPartPr>
            <p14:xfrm>
              <a:off x="2266800" y="3950730"/>
              <a:ext cx="2013840" cy="1033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DF5B46C9-921B-ADE4-55C6-6D9C0288162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212800" y="3843090"/>
                <a:ext cx="2121480" cy="31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6434705-EB76-BE56-DD2D-EF4A12ED1B5C}"/>
                  </a:ext>
                </a:extLst>
              </p14:cNvPr>
              <p14:cNvContentPartPr/>
              <p14:nvPr/>
            </p14:nvContentPartPr>
            <p14:xfrm>
              <a:off x="2195160" y="4247730"/>
              <a:ext cx="2487600" cy="320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6434705-EB76-BE56-DD2D-EF4A12ED1B5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141160" y="4140090"/>
                <a:ext cx="259524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E27BD1DC-084B-B386-F911-03E3AA1858E2}"/>
                  </a:ext>
                </a:extLst>
              </p14:cNvPr>
              <p14:cNvContentPartPr/>
              <p14:nvPr/>
            </p14:nvContentPartPr>
            <p14:xfrm>
              <a:off x="3188760" y="4279410"/>
              <a:ext cx="38880" cy="32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E27BD1DC-084B-B386-F911-03E3AA1858E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135120" y="4171410"/>
                <a:ext cx="146520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BF6513F-12AB-B754-9056-6CCA040EFE60}"/>
                  </a:ext>
                </a:extLst>
              </p14:cNvPr>
              <p14:cNvContentPartPr/>
              <p14:nvPr/>
            </p14:nvContentPartPr>
            <p14:xfrm>
              <a:off x="1082160" y="4003650"/>
              <a:ext cx="1181160" cy="396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BF6513F-12AB-B754-9056-6CCA040EFE6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028520" y="3895650"/>
                <a:ext cx="1288800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29D9972-A7C1-24DF-25D2-F41240B52A76}"/>
                  </a:ext>
                </a:extLst>
              </p14:cNvPr>
              <p14:cNvContentPartPr/>
              <p14:nvPr/>
            </p14:nvContentPartPr>
            <p14:xfrm>
              <a:off x="338760" y="3840210"/>
              <a:ext cx="1650240" cy="882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29D9972-A7C1-24DF-25D2-F41240B52A7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85120" y="3732570"/>
                <a:ext cx="175788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1E6D1A2-3653-E8A4-97D9-9EC1EE5131EC}"/>
                  </a:ext>
                </a:extLst>
              </p14:cNvPr>
              <p14:cNvContentPartPr/>
              <p14:nvPr/>
            </p14:nvContentPartPr>
            <p14:xfrm>
              <a:off x="1560960" y="3847410"/>
              <a:ext cx="127080" cy="201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1E6D1A2-3653-E8A4-97D9-9EC1EE5131EC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507320" y="3739770"/>
                <a:ext cx="23472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1D41DA3-B1F7-103B-D340-2E0E16D4ACB3}"/>
                  </a:ext>
                </a:extLst>
              </p14:cNvPr>
              <p14:cNvContentPartPr/>
              <p14:nvPr/>
            </p14:nvContentPartPr>
            <p14:xfrm>
              <a:off x="1360080" y="3844170"/>
              <a:ext cx="190800" cy="115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1D41DA3-B1F7-103B-D340-2E0E16D4ACB3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306080" y="3736170"/>
                <a:ext cx="29844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BACB203-9654-0B88-0639-8C1FCE8B3E6E}"/>
                  </a:ext>
                </a:extLst>
              </p14:cNvPr>
              <p14:cNvContentPartPr/>
              <p14:nvPr/>
            </p14:nvContentPartPr>
            <p14:xfrm>
              <a:off x="1131840" y="3844170"/>
              <a:ext cx="224640" cy="50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BACB203-9654-0B88-0639-8C1FCE8B3E6E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077840" y="3736170"/>
                <a:ext cx="332280" cy="22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1492E021-E4E6-C816-CCD4-795FE3A3903B}"/>
                  </a:ext>
                </a:extLst>
              </p14:cNvPr>
              <p14:cNvContentPartPr/>
              <p14:nvPr/>
            </p14:nvContentPartPr>
            <p14:xfrm>
              <a:off x="469080" y="3824370"/>
              <a:ext cx="624600" cy="162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1492E021-E4E6-C816-CCD4-795FE3A3903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15080" y="3716730"/>
                <a:ext cx="7322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1165C4F-04FA-1CBB-90D0-59312F1077BB}"/>
                  </a:ext>
                </a:extLst>
              </p14:cNvPr>
              <p14:cNvContentPartPr/>
              <p14:nvPr/>
            </p14:nvContentPartPr>
            <p14:xfrm>
              <a:off x="360000" y="3838770"/>
              <a:ext cx="66960" cy="57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1165C4F-04FA-1CBB-90D0-59312F1077B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06000" y="3730770"/>
                <a:ext cx="17460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464CC0A8-36DD-02CD-17E8-B4008A539AC2}"/>
                  </a:ext>
                </a:extLst>
              </p14:cNvPr>
              <p14:cNvContentPartPr/>
              <p14:nvPr/>
            </p14:nvContentPartPr>
            <p14:xfrm>
              <a:off x="762120" y="4242690"/>
              <a:ext cx="1394280" cy="374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464CC0A8-36DD-02CD-17E8-B4008A539AC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08480" y="4135050"/>
                <a:ext cx="1501920" cy="25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05C71556-F939-F528-3EEA-E0C0ED0F1A98}"/>
                  </a:ext>
                </a:extLst>
              </p14:cNvPr>
              <p14:cNvContentPartPr/>
              <p14:nvPr/>
            </p14:nvContentPartPr>
            <p14:xfrm>
              <a:off x="354960" y="4239450"/>
              <a:ext cx="647280" cy="241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05C71556-F939-F528-3EEA-E0C0ED0F1A98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00960" y="4131450"/>
                <a:ext cx="75492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42544E40-4E84-7C96-B6F6-A404D6DB3307}"/>
                  </a:ext>
                </a:extLst>
              </p14:cNvPr>
              <p14:cNvContentPartPr/>
              <p14:nvPr/>
            </p14:nvContentPartPr>
            <p14:xfrm>
              <a:off x="350280" y="4103010"/>
              <a:ext cx="360" cy="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42544E40-4E84-7C96-B6F6-A404D6DB330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96640" y="399537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700E41EA-FDD6-A895-DF68-7B613C1DF0B1}"/>
                  </a:ext>
                </a:extLst>
              </p14:cNvPr>
              <p14:cNvContentPartPr/>
              <p14:nvPr/>
            </p14:nvContentPartPr>
            <p14:xfrm>
              <a:off x="483840" y="4072770"/>
              <a:ext cx="360" cy="3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700E41EA-FDD6-A895-DF68-7B613C1DF0B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29840" y="396477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FC2456AD-B449-D4DE-AB11-8628BAFC6220}"/>
                  </a:ext>
                </a:extLst>
              </p14:cNvPr>
              <p14:cNvContentPartPr/>
              <p14:nvPr/>
            </p14:nvContentPartPr>
            <p14:xfrm>
              <a:off x="365760" y="4236210"/>
              <a:ext cx="1250640" cy="27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FC2456AD-B449-D4DE-AB11-8628BAFC6220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11760" y="4128570"/>
                <a:ext cx="1358280" cy="24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3259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E5EA33-44F2-C464-AB35-2ACB4671A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8AF529-B031-E825-7129-31AAFD0F5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DD1A94E-8DB3-08C1-7B51-168BF8878FA5}"/>
              </a:ext>
            </a:extLst>
          </p:cNvPr>
          <p:cNvSpPr txBox="1">
            <a:spLocks/>
          </p:cNvSpPr>
          <p:nvPr/>
        </p:nvSpPr>
        <p:spPr>
          <a:xfrm>
            <a:off x="616688" y="1568019"/>
            <a:ext cx="7910623" cy="4566967"/>
          </a:xfrm>
          <a:prstGeom prst="rect">
            <a:avLst/>
          </a:prstGeom>
          <a:gradFill>
            <a:gsLst>
              <a:gs pos="1000">
                <a:srgbClr val="FFFFFF">
                  <a:alpha val="44000"/>
                </a:srgbClr>
              </a:gs>
              <a:gs pos="0">
                <a:schemeClr val="bg1"/>
              </a:gs>
              <a:gs pos="100000">
                <a:schemeClr val="bg1">
                  <a:lumMod val="100000"/>
                  <a:alpha val="72000"/>
                </a:schemeClr>
              </a:gs>
            </a:gsLst>
            <a:lin ang="2700000" scaled="1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endParaRPr lang="fa-IR" sz="2400" b="1" dirty="0">
              <a:solidFill>
                <a:srgbClr val="01A09B"/>
              </a:solidFill>
              <a:effectLst>
                <a:outerShdw blurRad="50800" dist="63500" dir="8100000" algn="tr" rotWithShape="0">
                  <a:schemeClr val="bg1">
                    <a:alpha val="70000"/>
                  </a:schemeClr>
                </a:outerShdw>
              </a:effectLst>
              <a:cs typeface="B Yekan" panose="00000400000000000000" pitchFamily="2" charset="-78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06B5E49-5ECD-547C-D65A-9908B7E2B521}"/>
              </a:ext>
            </a:extLst>
          </p:cNvPr>
          <p:cNvSpPr txBox="1">
            <a:spLocks/>
          </p:cNvSpPr>
          <p:nvPr/>
        </p:nvSpPr>
        <p:spPr>
          <a:xfrm>
            <a:off x="1479712" y="235388"/>
            <a:ext cx="5817983" cy="60961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2800" b="1" dirty="0">
                <a:solidFill>
                  <a:srgbClr val="01A09B"/>
                </a:solidFill>
                <a:effectLst>
                  <a:outerShdw blurRad="50800" dist="63500" dir="8100000" algn="tr" rotWithShape="0">
                    <a:schemeClr val="bg1">
                      <a:alpha val="70000"/>
                    </a:schemeClr>
                  </a:outerShdw>
                </a:effectLst>
                <a:cs typeface="B Yekan" panose="00000400000000000000" pitchFamily="2" charset="-78"/>
              </a:rPr>
              <a:t>تقویم پیشنهادی هفته گردشگری  </a:t>
            </a:r>
            <a:br>
              <a:rPr lang="fa-IR" sz="2800" b="1" dirty="0">
                <a:solidFill>
                  <a:srgbClr val="01A09B"/>
                </a:solidFill>
                <a:effectLst>
                  <a:outerShdw blurRad="50800" dist="63500" dir="8100000" algn="tr" rotWithShape="0">
                    <a:schemeClr val="bg1">
                      <a:alpha val="70000"/>
                    </a:schemeClr>
                  </a:outerShdw>
                </a:effectLst>
                <a:cs typeface="B Yekan" panose="00000400000000000000" pitchFamily="2" charset="-78"/>
              </a:rPr>
            </a:br>
            <a:r>
              <a:rPr lang="fa-IR" sz="2200" b="1" dirty="0">
                <a:solidFill>
                  <a:srgbClr val="01A09B"/>
                </a:solidFill>
                <a:effectLst>
                  <a:outerShdw blurRad="50800" dist="63500" dir="8100000" algn="tr" rotWithShape="0">
                    <a:schemeClr val="bg1">
                      <a:alpha val="70000"/>
                    </a:schemeClr>
                  </a:outerShdw>
                </a:effectLst>
                <a:cs typeface="B Yekan" panose="00000400000000000000" pitchFamily="2" charset="-78"/>
              </a:rPr>
              <a:t>بر اساس شعار سال 2025 </a:t>
            </a:r>
            <a:endParaRPr lang="fa-IR" sz="2800" b="1" dirty="0">
              <a:solidFill>
                <a:srgbClr val="01A09B"/>
              </a:solidFill>
              <a:effectLst>
                <a:outerShdw blurRad="50800" dist="63500" dir="8100000" algn="tr" rotWithShape="0">
                  <a:schemeClr val="bg1">
                    <a:alpha val="70000"/>
                  </a:schemeClr>
                </a:outerShdw>
              </a:effectLst>
              <a:cs typeface="B Yekan" panose="00000400000000000000" pitchFamily="2" charset="-78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5BEF3DB-635D-3464-6BF6-8EC31129DE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915852"/>
              </p:ext>
            </p:extLst>
          </p:nvPr>
        </p:nvGraphicFramePr>
        <p:xfrm>
          <a:off x="616689" y="1568019"/>
          <a:ext cx="7910622" cy="457703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47865">
                  <a:extLst>
                    <a:ext uri="{9D8B030D-6E8A-4147-A177-3AD203B41FA5}">
                      <a16:colId xmlns:a16="http://schemas.microsoft.com/office/drawing/2014/main" val="1213142808"/>
                    </a:ext>
                  </a:extLst>
                </a:gridCol>
                <a:gridCol w="3246879">
                  <a:extLst>
                    <a:ext uri="{9D8B030D-6E8A-4147-A177-3AD203B41FA5}">
                      <a16:colId xmlns:a16="http://schemas.microsoft.com/office/drawing/2014/main" val="3969785307"/>
                    </a:ext>
                  </a:extLst>
                </a:gridCol>
                <a:gridCol w="1084521">
                  <a:extLst>
                    <a:ext uri="{9D8B030D-6E8A-4147-A177-3AD203B41FA5}">
                      <a16:colId xmlns:a16="http://schemas.microsoft.com/office/drawing/2014/main" val="4202018693"/>
                    </a:ext>
                  </a:extLst>
                </a:gridCol>
                <a:gridCol w="1031357">
                  <a:extLst>
                    <a:ext uri="{9D8B030D-6E8A-4147-A177-3AD203B41FA5}">
                      <a16:colId xmlns:a16="http://schemas.microsoft.com/office/drawing/2014/main" val="2087921726"/>
                    </a:ext>
                  </a:extLst>
                </a:gridCol>
              </a:tblGrid>
              <a:tr h="340242">
                <a:tc>
                  <a:txBody>
                    <a:bodyPr/>
                    <a:lstStyle/>
                    <a:p>
                      <a:pPr algn="ctr" rtl="1"/>
                      <a:endParaRPr lang="fa-IR" sz="500" dirty="0">
                        <a:solidFill>
                          <a:srgbClr val="01A09B"/>
                        </a:solidFill>
                        <a:cs typeface="B Yekan" panose="00000400000000000000" pitchFamily="2" charset="-78"/>
                      </a:endParaRPr>
                    </a:p>
                    <a:p>
                      <a:pPr algn="ctr" rtl="1"/>
                      <a:r>
                        <a:rPr lang="fa-IR" sz="1800" dirty="0">
                          <a:solidFill>
                            <a:srgbClr val="01A09B"/>
                          </a:solidFill>
                          <a:cs typeface="B Yekan" panose="00000400000000000000" pitchFamily="2" charset="-78"/>
                        </a:rPr>
                        <a:t>مناسبت های تقویمی</a:t>
                      </a:r>
                    </a:p>
                    <a:p>
                      <a:pPr algn="ctr" rtl="1"/>
                      <a:endParaRPr lang="en-US" sz="500" dirty="0">
                        <a:solidFill>
                          <a:srgbClr val="01A09B"/>
                        </a:solidFill>
                        <a:cs typeface="B Yekan" panose="00000400000000000000" pitchFamily="2" charset="-78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fa-IR" sz="500" dirty="0">
                        <a:solidFill>
                          <a:srgbClr val="01A09B"/>
                        </a:solidFill>
                        <a:cs typeface="B Yekan" panose="00000400000000000000" pitchFamily="2" charset="-78"/>
                      </a:endParaRPr>
                    </a:p>
                    <a:p>
                      <a:pPr algn="ctr" rtl="1"/>
                      <a:r>
                        <a:rPr lang="fa-IR" sz="1800" dirty="0">
                          <a:solidFill>
                            <a:srgbClr val="01A09B"/>
                          </a:solidFill>
                          <a:cs typeface="B Yekan" panose="00000400000000000000" pitchFamily="2" charset="-78"/>
                        </a:rPr>
                        <a:t>عنوان روز</a:t>
                      </a:r>
                    </a:p>
                    <a:p>
                      <a:pPr algn="ctr" rtl="1"/>
                      <a:endParaRPr lang="en-US" sz="500" dirty="0">
                        <a:solidFill>
                          <a:srgbClr val="01A09B"/>
                        </a:solidFill>
                        <a:cs typeface="B Yekan" panose="00000400000000000000" pitchFamily="2" charset="-78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fa-IR" sz="500" dirty="0">
                        <a:solidFill>
                          <a:srgbClr val="01A09B"/>
                        </a:solidFill>
                        <a:cs typeface="B Yekan" panose="00000400000000000000" pitchFamily="2" charset="-78"/>
                      </a:endParaRPr>
                    </a:p>
                    <a:p>
                      <a:pPr algn="ctr" rtl="1"/>
                      <a:r>
                        <a:rPr lang="fa-IR" sz="1800" dirty="0">
                          <a:solidFill>
                            <a:srgbClr val="01A09B"/>
                          </a:solidFill>
                          <a:cs typeface="B Yekan" panose="00000400000000000000" pitchFamily="2" charset="-78"/>
                        </a:rPr>
                        <a:t>روز هفته</a:t>
                      </a:r>
                    </a:p>
                    <a:p>
                      <a:pPr algn="ctr" rtl="1"/>
                      <a:endParaRPr lang="en-US" sz="500" dirty="0">
                        <a:solidFill>
                          <a:srgbClr val="01A09B"/>
                        </a:solidFill>
                        <a:cs typeface="B Yekan" panose="00000400000000000000" pitchFamily="2" charset="-78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fa-IR" sz="500" dirty="0">
                        <a:solidFill>
                          <a:srgbClr val="01A09B"/>
                        </a:solidFill>
                        <a:cs typeface="B Yekan" panose="00000400000000000000" pitchFamily="2" charset="-78"/>
                      </a:endParaRPr>
                    </a:p>
                    <a:p>
                      <a:pPr algn="ctr" rtl="1"/>
                      <a:r>
                        <a:rPr lang="fa-IR" sz="1800" dirty="0">
                          <a:solidFill>
                            <a:srgbClr val="01A09B"/>
                          </a:solidFill>
                          <a:cs typeface="B Yekan" panose="00000400000000000000" pitchFamily="2" charset="-78"/>
                        </a:rPr>
                        <a:t>تاریخ</a:t>
                      </a:r>
                    </a:p>
                    <a:p>
                      <a:pPr algn="ctr" rtl="1"/>
                      <a:endParaRPr lang="en-US" sz="500" dirty="0">
                        <a:solidFill>
                          <a:srgbClr val="01A09B"/>
                        </a:solidFill>
                        <a:cs typeface="B Yekan" panose="00000400000000000000" pitchFamily="2" charset="-78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845957"/>
                  </a:ext>
                </a:extLst>
              </a:tr>
              <a:tr h="393283">
                <a:tc>
                  <a:txBody>
                    <a:bodyPr/>
                    <a:lstStyle/>
                    <a:p>
                      <a:pPr algn="ctr" rtl="1"/>
                      <a:r>
                        <a:rPr lang="fa-I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Roya" panose="00000400000000000000" pitchFamily="2" charset="-78"/>
                        </a:rPr>
                        <a:t>- روز جهانی جهانگردی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dirty="0">
                          <a:cs typeface="B Roya" panose="00000400000000000000" pitchFamily="2" charset="-78"/>
                        </a:rPr>
                        <a:t>افتتاحیه</a:t>
                      </a:r>
                      <a:endParaRPr lang="en-US" sz="1800" b="1" dirty="0">
                        <a:cs typeface="B Roya" panose="00000400000000000000" pitchFamily="2" charset="-7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Roya" panose="00000400000000000000" pitchFamily="2" charset="-78"/>
                        </a:rPr>
                        <a:t>شنبه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Roya" panose="00000400000000000000" pitchFamily="2" charset="-78"/>
                        </a:rPr>
                        <a:t>5 مهر</a:t>
                      </a:r>
                      <a:endParaRPr lang="en-US" sz="1800" dirty="0">
                        <a:cs typeface="B Roya" panose="00000400000000000000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0693178"/>
                  </a:ext>
                </a:extLst>
              </a:tr>
              <a:tr h="393283">
                <a:tc>
                  <a:txBody>
                    <a:bodyPr/>
                    <a:lstStyle/>
                    <a:p>
                      <a:pPr marL="0" indent="0" algn="ctr" rtl="1">
                        <a:buFontTx/>
                        <a:buNone/>
                      </a:pPr>
                      <a:r>
                        <a:rPr lang="fa-I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Roya" panose="00000400000000000000" pitchFamily="2" charset="-78"/>
                        </a:rPr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dirty="0">
                          <a:cs typeface="B Roya" panose="00000400000000000000" pitchFamily="2" charset="-78"/>
                        </a:rPr>
                        <a:t>گردشگری، آموزش و تحول پایدار</a:t>
                      </a:r>
                      <a:endParaRPr lang="en-US" sz="1800" b="1" dirty="0">
                        <a:cs typeface="B Roya" panose="00000400000000000000" pitchFamily="2" charset="-7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Roya" panose="00000400000000000000" pitchFamily="2" charset="-78"/>
                        </a:rPr>
                        <a:t>یکشنبه</a:t>
                      </a:r>
                      <a:endParaRPr lang="en-US" sz="1800" dirty="0">
                        <a:cs typeface="B Roya" panose="00000400000000000000" pitchFamily="2" charset="-7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Roya" panose="00000400000000000000" pitchFamily="2" charset="-78"/>
                        </a:rPr>
                        <a:t>6 مهر</a:t>
                      </a:r>
                      <a:endParaRPr lang="en-US" sz="1800" dirty="0">
                        <a:cs typeface="B Roya" panose="00000400000000000000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1067285"/>
                  </a:ext>
                </a:extLst>
              </a:tr>
              <a:tr h="679307">
                <a:tc>
                  <a:txBody>
                    <a:bodyPr/>
                    <a:lstStyle/>
                    <a:p>
                      <a:pPr marL="0" indent="0" algn="ctr" rtl="1">
                        <a:buFontTx/>
                        <a:buNone/>
                      </a:pPr>
                      <a:r>
                        <a:rPr lang="fa-I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Roya" panose="00000400000000000000" pitchFamily="2" charset="-78"/>
                        </a:rPr>
                        <a:t>- روز آتش نشانی و ایمنی</a:t>
                      </a:r>
                    </a:p>
                    <a:p>
                      <a:pPr marL="0" indent="0" algn="ctr" rtl="1">
                        <a:buFontTx/>
                        <a:buNone/>
                      </a:pPr>
                      <a:r>
                        <a:rPr lang="fa-I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Roya" panose="00000400000000000000" pitchFamily="2" charset="-78"/>
                        </a:rPr>
                        <a:t>- روز بزرگداشت شمس تبریزی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dirty="0">
                          <a:cs typeface="B Roya" panose="00000400000000000000" pitchFamily="2" charset="-78"/>
                        </a:rPr>
                        <a:t>گردشگری</a:t>
                      </a:r>
                      <a:r>
                        <a:rPr lang="fa-IR" sz="1800" b="1" baseline="0" dirty="0">
                          <a:cs typeface="B Roya" panose="00000400000000000000" pitchFamily="2" charset="-78"/>
                        </a:rPr>
                        <a:t>، زنان و خانواده</a:t>
                      </a:r>
                    </a:p>
                    <a:p>
                      <a:pPr algn="ctr" rtl="1"/>
                      <a:endParaRPr lang="en-US" sz="1800" b="1" dirty="0">
                        <a:cs typeface="B Roya" panose="00000400000000000000" pitchFamily="2" charset="-7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Roya" panose="00000400000000000000" pitchFamily="2" charset="-78"/>
                        </a:rPr>
                        <a:t>دوشنبه</a:t>
                      </a:r>
                      <a:endParaRPr lang="en-US" sz="1800" dirty="0">
                        <a:cs typeface="B Roya" panose="00000400000000000000" pitchFamily="2" charset="-7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Roya" panose="00000400000000000000" pitchFamily="2" charset="-78"/>
                        </a:rPr>
                        <a:t>7 مهر</a:t>
                      </a:r>
                      <a:endParaRPr lang="en-US" sz="1800" dirty="0">
                        <a:cs typeface="B Roya" panose="00000400000000000000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7002074"/>
                  </a:ext>
                </a:extLst>
              </a:tr>
              <a:tr h="965331">
                <a:tc>
                  <a:txBody>
                    <a:bodyPr/>
                    <a:lstStyle/>
                    <a:p>
                      <a:pPr algn="ctr" rtl="1"/>
                      <a:r>
                        <a:rPr lang="fa-I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Roya" panose="00000400000000000000" pitchFamily="2" charset="-78"/>
                        </a:rPr>
                        <a:t>- روزبزرگداشت مولوی</a:t>
                      </a:r>
                    </a:p>
                    <a:p>
                      <a:pPr algn="ctr" rtl="1"/>
                      <a:r>
                        <a:rPr lang="fa-I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Roya" panose="00000400000000000000" pitchFamily="2" charset="-78"/>
                        </a:rPr>
                        <a:t>- روز جهانی ناشنوایان</a:t>
                      </a:r>
                    </a:p>
                    <a:p>
                      <a:pPr algn="ctr" rtl="1"/>
                      <a:r>
                        <a:rPr lang="fa-I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Roya" panose="00000400000000000000" pitchFamily="2" charset="-78"/>
                        </a:rPr>
                        <a:t>- روز جهانی ترجمه و مترجم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Roya" panose="00000400000000000000" pitchFamily="2" charset="-7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dirty="0">
                          <a:cs typeface="B Roya" panose="00000400000000000000" pitchFamily="2" charset="-78"/>
                        </a:rPr>
                        <a:t>گردشگری و پایداری اقتصادی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Roya" panose="00000400000000000000" pitchFamily="2" charset="-78"/>
                        </a:rPr>
                        <a:t>سه شنبه</a:t>
                      </a:r>
                      <a:endParaRPr lang="en-US" sz="1800" dirty="0">
                        <a:cs typeface="B Roya" panose="00000400000000000000" pitchFamily="2" charset="-7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Roya" panose="00000400000000000000" pitchFamily="2" charset="-78"/>
                        </a:rPr>
                        <a:t>8 مهر</a:t>
                      </a:r>
                      <a:endParaRPr lang="en-US" sz="1800" dirty="0">
                        <a:cs typeface="B Roya" panose="00000400000000000000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3918866"/>
                  </a:ext>
                </a:extLst>
              </a:tr>
              <a:tr h="679307">
                <a:tc>
                  <a:txBody>
                    <a:bodyPr/>
                    <a:lstStyle/>
                    <a:p>
                      <a:pPr marL="0" indent="0" algn="ctr" rtl="1">
                        <a:buFontTx/>
                        <a:buNone/>
                      </a:pPr>
                      <a:r>
                        <a:rPr lang="fa-I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Roya" panose="00000400000000000000" pitchFamily="2" charset="-78"/>
                        </a:rPr>
                        <a:t>- ولادت امام حسن عسکری (ع)</a:t>
                      </a:r>
                    </a:p>
                    <a:p>
                      <a:pPr marL="0" indent="0" algn="ctr" rtl="1">
                        <a:buFontTx/>
                        <a:buNone/>
                      </a:pPr>
                      <a:r>
                        <a:rPr lang="fa-I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Roya" panose="00000400000000000000" pitchFamily="2" charset="-78"/>
                        </a:rPr>
                        <a:t>- روز جهانی سالمندان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Roya" panose="00000400000000000000" pitchFamily="2" charset="-7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b="1" dirty="0">
                          <a:cs typeface="B Roya" panose="00000400000000000000" pitchFamily="2" charset="-78"/>
                        </a:rPr>
                        <a:t>گردشگری، جامعه محلی و محیط زیست</a:t>
                      </a:r>
                      <a:endParaRPr lang="en-US" sz="1800" b="1" dirty="0">
                        <a:cs typeface="B Roya" panose="00000400000000000000" pitchFamily="2" charset="-7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Roya" panose="00000400000000000000" pitchFamily="2" charset="-78"/>
                        </a:rPr>
                        <a:t>چهارشنبه</a:t>
                      </a:r>
                      <a:endParaRPr lang="en-US" sz="1800" dirty="0">
                        <a:cs typeface="B Roya" panose="00000400000000000000" pitchFamily="2" charset="-7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Roya" panose="00000400000000000000" pitchFamily="2" charset="-78"/>
                        </a:rPr>
                        <a:t>9 مهر</a:t>
                      </a:r>
                      <a:endParaRPr lang="en-US" sz="1800" dirty="0">
                        <a:cs typeface="B Roya" panose="00000400000000000000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9291341"/>
                  </a:ext>
                </a:extLst>
              </a:tr>
              <a:tr h="393283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Roya" panose="00000400000000000000" pitchFamily="2" charset="-78"/>
                        </a:rPr>
                        <a:t>- مهر روز،جشن مهرگان</a:t>
                      </a:r>
                      <a:endParaRPr lang="en-US" sz="1800" dirty="0">
                        <a:cs typeface="B Roya" panose="00000400000000000000" pitchFamily="2" charset="-7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dirty="0">
                          <a:cs typeface="B Roya" panose="00000400000000000000" pitchFamily="2" charset="-78"/>
                        </a:rPr>
                        <a:t>گردشگری و فرهنگ</a:t>
                      </a:r>
                      <a:endParaRPr lang="en-US" sz="1800" b="1" dirty="0">
                        <a:cs typeface="B Roya" panose="00000400000000000000" pitchFamily="2" charset="-7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Roya" panose="00000400000000000000" pitchFamily="2" charset="-78"/>
                        </a:rPr>
                        <a:t>پنجشنبه</a:t>
                      </a:r>
                      <a:endParaRPr lang="en-US" sz="1800" dirty="0">
                        <a:cs typeface="B Roya" panose="00000400000000000000" pitchFamily="2" charset="-7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Roya" panose="00000400000000000000" pitchFamily="2" charset="-78"/>
                        </a:rPr>
                        <a:t>10 مهر</a:t>
                      </a:r>
                      <a:endParaRPr lang="en-US" sz="1800" dirty="0">
                        <a:cs typeface="B Roya" panose="00000400000000000000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4448432"/>
                  </a:ext>
                </a:extLst>
              </a:tr>
              <a:tr h="555079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Roya" panose="00000400000000000000" pitchFamily="2" charset="-78"/>
                        </a:rPr>
                        <a:t>- وفات حضرت معصومه (س)</a:t>
                      </a:r>
                      <a:endParaRPr lang="en-US" sz="1800" dirty="0">
                        <a:cs typeface="B Roya" panose="00000400000000000000" pitchFamily="2" charset="-7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dirty="0">
                          <a:cs typeface="B Roya" panose="00000400000000000000" pitchFamily="2" charset="-78"/>
                        </a:rPr>
                        <a:t>گردشگری بین‌المللی</a:t>
                      </a:r>
                      <a:endParaRPr lang="en-US" sz="1800" b="1" dirty="0">
                        <a:cs typeface="B Roya" panose="00000400000000000000" pitchFamily="2" charset="-7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Roya" panose="00000400000000000000" pitchFamily="2" charset="-78"/>
                        </a:rPr>
                        <a:t>جمعه</a:t>
                      </a:r>
                      <a:endParaRPr lang="en-US" sz="1800" dirty="0">
                        <a:cs typeface="B Roya" panose="00000400000000000000" pitchFamily="2" charset="-7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Roya" panose="00000400000000000000" pitchFamily="2" charset="-78"/>
                        </a:rPr>
                        <a:t>11 مهر</a:t>
                      </a:r>
                      <a:endParaRPr lang="en-US" sz="1800" dirty="0">
                        <a:cs typeface="B Roya" panose="00000400000000000000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786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2892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5D546F-F8B2-2C34-FF1C-0B0CF7FF9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BC039B1-EDBC-4586-704C-BE41B5F08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3253"/>
            <a:ext cx="8140148" cy="1143000"/>
          </a:xfrm>
        </p:spPr>
        <p:txBody>
          <a:bodyPr>
            <a:normAutofit/>
          </a:bodyPr>
          <a:lstStyle/>
          <a:p>
            <a:pPr rtl="1"/>
            <a:r>
              <a:rPr lang="fa-IR" sz="2500" b="1" dirty="0">
                <a:solidFill>
                  <a:srgbClr val="B89352"/>
                </a:solidFill>
                <a:cs typeface="B Yekan" panose="00000400000000000000" pitchFamily="2" charset="-78"/>
              </a:rPr>
              <a:t>رئوس برنامه های پیشنهادی برای</a:t>
            </a:r>
            <a:br>
              <a:rPr lang="fa-IR" sz="2500" b="1" dirty="0">
                <a:solidFill>
                  <a:srgbClr val="B89352"/>
                </a:solidFill>
                <a:cs typeface="B Yekan" panose="00000400000000000000" pitchFamily="2" charset="-78"/>
              </a:rPr>
            </a:br>
            <a:r>
              <a:rPr lang="fa-IR" sz="2500" b="1" dirty="0">
                <a:solidFill>
                  <a:srgbClr val="B89352"/>
                </a:solidFill>
                <a:cs typeface="B Yekan" panose="00000400000000000000" pitchFamily="2" charset="-78"/>
              </a:rPr>
              <a:t>مراسم بزرگداشت روز جهانی و هفته گردشگری 1404</a:t>
            </a:r>
            <a:endParaRPr sz="2500" dirty="0">
              <a:solidFill>
                <a:srgbClr val="B89352"/>
              </a:solidFill>
              <a:cs typeface="B Yekan" panose="00000400000000000000" pitchFamily="2" charset="-78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8E2BE8F-06AE-D8E5-7EA4-70DFAD9CE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651150"/>
            <a:ext cx="4283765" cy="241547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pPr marL="0" lvl="0" indent="0" algn="just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fa-IR" sz="2400" b="1" dirty="0">
                <a:solidFill>
                  <a:srgbClr val="01A09B"/>
                </a:solidFill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روز اول:  افتتاحیه (5 مهر)</a:t>
            </a:r>
          </a:p>
          <a:p>
            <a:pPr marL="0" lvl="0" indent="0" algn="just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fa-IR" sz="1900" dirty="0">
                <a:latin typeface="Calibri" panose="020F0502020204030204" pitchFamily="34" charset="0"/>
                <a:cs typeface="B Roya" panose="00000400000000000000" pitchFamily="2" charset="-78"/>
              </a:rPr>
              <a:t>• مراسم ملی با حضور مسئولان و فعالان گردشگری </a:t>
            </a:r>
          </a:p>
          <a:p>
            <a:pPr marL="0" lvl="0" indent="0" algn="just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fa-IR" sz="1900" dirty="0"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• مراسم اعطای نشان سبز به هتل های ایران</a:t>
            </a:r>
          </a:p>
          <a:p>
            <a:pPr marL="0" lvl="0" indent="0" algn="just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fa-IR" sz="1900" dirty="0"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• برپایی رویداد خوراک های ایران باستان</a:t>
            </a:r>
          </a:p>
          <a:p>
            <a:pPr marL="0" indent="0" algn="just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fa-IR" sz="1900" dirty="0"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• برپایی جشن گردشگری ایران باشکوه در سفارتخانه ها و نمایندگی های ج.ا.ایران در خارج از کشور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 </a:t>
            </a:r>
            <a:r>
              <a:rPr lang="fa-IR" sz="1900" dirty="0"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با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 </a:t>
            </a:r>
            <a:r>
              <a:rPr lang="fa-IR" sz="1900" dirty="0"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هماهنگی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 </a:t>
            </a:r>
            <a:r>
              <a:rPr lang="fa-IR" sz="1900" dirty="0"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وزارت امور خارجه و فرهنگ و ارشاد اسلامی 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B Roya" panose="00000400000000000000" pitchFamily="2" charset="-78"/>
            </a:endParaRPr>
          </a:p>
          <a:p>
            <a:pPr marL="0" lvl="0" indent="0" algn="just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endParaRPr lang="fa-IR" sz="1900" dirty="0">
              <a:latin typeface="Calibri" panose="020F0502020204030204" pitchFamily="34" charset="0"/>
              <a:ea typeface="Calibri" panose="020F0502020204030204" pitchFamily="34" charset="0"/>
              <a:cs typeface="B Roya" panose="00000400000000000000" pitchFamily="2" charset="-78"/>
            </a:endParaRPr>
          </a:p>
          <a:p>
            <a:pPr marL="0" lvl="0" indent="0" algn="just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endParaRPr lang="fa-IR" sz="1900" b="1" u="sng" dirty="0">
              <a:solidFill>
                <a:srgbClr val="01A09B"/>
              </a:solidFill>
              <a:latin typeface="Calibri" panose="020F0502020204030204" pitchFamily="34" charset="0"/>
              <a:ea typeface="Calibri" panose="020F0502020204030204" pitchFamily="34" charset="0"/>
              <a:cs typeface="B Roya" panose="00000400000000000000" pitchFamily="2" charset="-78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FA009E-AA8E-36ED-9C00-0CD83424D699}"/>
              </a:ext>
            </a:extLst>
          </p:cNvPr>
          <p:cNvSpPr txBox="1">
            <a:spLocks/>
          </p:cNvSpPr>
          <p:nvPr/>
        </p:nvSpPr>
        <p:spPr>
          <a:xfrm>
            <a:off x="4572000" y="4059411"/>
            <a:ext cx="4283765" cy="25434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fa-IR" sz="2400" b="1" dirty="0">
                <a:solidFill>
                  <a:srgbClr val="01A09B"/>
                </a:solidFill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روز سوم: گردشگری و خانواده (7 مهر)</a:t>
            </a:r>
          </a:p>
          <a:p>
            <a:pPr marL="0" indent="0" algn="just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fa-IR" sz="1900" dirty="0"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• افتتاح نمایشگاه عکس به مناسبت هفته گردشگری (با موضوع گردشگری کودک و یا روستاهای جهانی گردشگری) در مترو</a:t>
            </a:r>
          </a:p>
          <a:p>
            <a:pPr marL="0" indent="0" algn="just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fa-IR" sz="1900" dirty="0"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• برپایی، صنایع‌دستی و بازارچه‌های محلی زنان کارآفرین درجشنواره غذاهای محلی سراسر کشور (اداره کل امور استانها)</a:t>
            </a:r>
          </a:p>
          <a:p>
            <a:pPr marL="0" indent="0" algn="just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fa-IR" sz="1900" dirty="0"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• برگزاری دوره آموزشی با موضوع: "مدیریت بحران و افزایش تاب‌آوری در کسب و کارهای گردشگری" در سراسر کشور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B Roya" panose="00000400000000000000" pitchFamily="2" charset="-78"/>
            </a:endParaRPr>
          </a:p>
          <a:p>
            <a:pPr marL="0" indent="0" algn="just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fa-IR" sz="1900" dirty="0"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• نشست با روسای انجمن دوستی کشورها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70C398-9436-3A8F-A1E0-6AB61DBDF4BE}"/>
              </a:ext>
            </a:extLst>
          </p:cNvPr>
          <p:cNvSpPr txBox="1">
            <a:spLocks/>
          </p:cNvSpPr>
          <p:nvPr/>
        </p:nvSpPr>
        <p:spPr>
          <a:xfrm>
            <a:off x="179397" y="4066628"/>
            <a:ext cx="4392603" cy="25361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/>
              <a:buNone/>
              <a:tabLst>
                <a:tab pos="457200" algn="l"/>
              </a:tabLst>
            </a:pPr>
            <a:r>
              <a:rPr lang="fa-IR" sz="1900" b="1" dirty="0">
                <a:solidFill>
                  <a:srgbClr val="01A09B"/>
                </a:solidFill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روز چهارم: گردشگری و پایداری اقتصادی (8 مهر)</a:t>
            </a:r>
          </a:p>
          <a:p>
            <a:pPr marL="0" indent="0" algn="justLow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fa-IR" sz="1700" dirty="0"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• افتتاح همزمان پروژه‌های گردشگری سراسر کشور در هتل بوتیک عمارت ملوکانه فارسی (استان تهران)</a:t>
            </a:r>
          </a:p>
          <a:p>
            <a:pPr marL="0" indent="0" algn="justLow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fa-IR" sz="1700" dirty="0"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• برگزاری نشست تخصصی با موضوع: "آموزش، گردشگری و تحول پایدار" در دانشگاه خوارزمی</a:t>
            </a:r>
          </a:p>
          <a:p>
            <a:pPr marL="0" indent="0" algn="justLow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/>
              <a:buNone/>
              <a:tabLst>
                <a:tab pos="457200" algn="l"/>
              </a:tabLst>
            </a:pPr>
            <a:r>
              <a:rPr lang="fa-IR" sz="1700" dirty="0"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• برگزاری نشست مشترک تشکل های گردشگری با رئیس کل سازمان امور مالیاتی کشور</a:t>
            </a:r>
            <a:endParaRPr lang="fa-IR" sz="1500" b="1" u="sng" dirty="0">
              <a:latin typeface="Calibri" panose="020F0502020204030204" pitchFamily="34" charset="0"/>
              <a:ea typeface="Calibri" panose="020F0502020204030204" pitchFamily="34" charset="0"/>
              <a:cs typeface="B Roya" panose="00000400000000000000" pitchFamily="2" charset="-78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0D69586-EF3A-2C07-F0DE-9CD73E4EFFC5}"/>
              </a:ext>
            </a:extLst>
          </p:cNvPr>
          <p:cNvSpPr txBox="1">
            <a:spLocks/>
          </p:cNvSpPr>
          <p:nvPr/>
        </p:nvSpPr>
        <p:spPr>
          <a:xfrm>
            <a:off x="179397" y="1651150"/>
            <a:ext cx="4392603" cy="24082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fa-IR" sz="2100" b="1" dirty="0">
                <a:solidFill>
                  <a:srgbClr val="01A09B"/>
                </a:solidFill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روز دوم: گردشگری، آموزش و تحول پایدار (6 مهر)</a:t>
            </a:r>
          </a:p>
          <a:p>
            <a:pPr marL="0" indent="0" algn="just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/>
              <a:buNone/>
              <a:tabLst>
                <a:tab pos="457200" algn="l"/>
              </a:tabLst>
            </a:pPr>
            <a:r>
              <a:rPr lang="fa-IR" sz="2100" dirty="0">
                <a:latin typeface="Calibri" panose="020F0502020204030204" pitchFamily="34" charset="0"/>
                <a:cs typeface="B Roya" panose="00000400000000000000" pitchFamily="2" charset="-78"/>
              </a:rPr>
              <a:t>• برگزاری نشست تخصصی گروه گردشگری دانشگاه تهران با محوریت شعار سال گردشگری</a:t>
            </a:r>
          </a:p>
          <a:p>
            <a:pPr marL="0" indent="0" algn="just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fa-IR" sz="1900" dirty="0"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• برگزاری دوره آموزشی با موضوع: "اکوتوریسم، توسعه محصول در گردشگری روستایی و عشایری" در سراسر کشور</a:t>
            </a:r>
          </a:p>
          <a:p>
            <a:pPr marL="0" indent="0" algn="just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fa-IR" sz="1900" dirty="0"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• امضای تفاهم نامه همکاری مشترک با سازمان توسعه تجارت و ایران ایر و رونمایی از تولیدات تبلیغاتی معاونت گردشگری</a:t>
            </a:r>
          </a:p>
        </p:txBody>
      </p:sp>
    </p:spTree>
    <p:extLst>
      <p:ext uri="{BB962C8B-B14F-4D97-AF65-F5344CB8AC3E}">
        <p14:creationId xmlns:p14="http://schemas.microsoft.com/office/powerpoint/2010/main" val="2636655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909E2F-976E-07BC-5E6B-8D749102E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EC6C2E5-E60F-AAA4-471C-3076D5D65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3253"/>
            <a:ext cx="8140148" cy="1143000"/>
          </a:xfrm>
        </p:spPr>
        <p:txBody>
          <a:bodyPr>
            <a:normAutofit/>
          </a:bodyPr>
          <a:lstStyle/>
          <a:p>
            <a:pPr rtl="1"/>
            <a:r>
              <a:rPr lang="fa-IR" sz="2500" b="1" dirty="0">
                <a:solidFill>
                  <a:srgbClr val="B89352"/>
                </a:solidFill>
                <a:cs typeface="B Yekan" panose="00000400000000000000" pitchFamily="2" charset="-78"/>
              </a:rPr>
              <a:t>رئوس برنامه های پیشنهادی برای</a:t>
            </a:r>
            <a:br>
              <a:rPr lang="fa-IR" sz="2500" b="1" dirty="0">
                <a:solidFill>
                  <a:srgbClr val="B89352"/>
                </a:solidFill>
                <a:cs typeface="B Yekan" panose="00000400000000000000" pitchFamily="2" charset="-78"/>
              </a:rPr>
            </a:br>
            <a:r>
              <a:rPr lang="fa-IR" sz="2500" b="1" dirty="0">
                <a:solidFill>
                  <a:srgbClr val="B89352"/>
                </a:solidFill>
                <a:cs typeface="B Yekan" panose="00000400000000000000" pitchFamily="2" charset="-78"/>
              </a:rPr>
              <a:t>مراسم بزرگداشت روز جهانی و هفته گردشگری 1404</a:t>
            </a:r>
            <a:endParaRPr sz="2500" dirty="0">
              <a:solidFill>
                <a:srgbClr val="B89352"/>
              </a:solidFill>
              <a:cs typeface="B Yekan" panose="00000400000000000000" pitchFamily="2" charset="-78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21E99E9-BF32-19D3-A84E-76C507E5B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62" y="1610980"/>
            <a:ext cx="4392603" cy="257594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 algn="just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fa-IR" sz="2100" b="1" dirty="0">
                <a:solidFill>
                  <a:srgbClr val="01A09B"/>
                </a:solidFill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روز پنجم: گردشگری، جامعه محلی و محیط زیست (9 مهر)</a:t>
            </a:r>
          </a:p>
          <a:p>
            <a:pPr marL="0" indent="0" algn="just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fa-IR" sz="2000" dirty="0"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• برگزاری مراسم چهره های تاثیرگذار گردشگری در منطقه فرهنگی و گردشگری  عباس آباد </a:t>
            </a:r>
          </a:p>
          <a:p>
            <a:pPr marL="0" indent="0" algn="just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fa-IR" sz="2000" dirty="0"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• انعقاد اسناد همکاری مشترک در حوزه گردشگری سبز با سایر دستگاه‌های مربوطه</a:t>
            </a:r>
          </a:p>
          <a:p>
            <a:pPr marL="0" indent="0" algn="just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fa-IR" sz="2000" dirty="0"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• کمپین «سفر پاک» برای کاهش مصرف پلاستیک و پاکسازی جاذبه‌های طبیعی با مشارکت مردمی در سراسر کشور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F52A1FD-3D42-BA33-271A-4973B03275E8}"/>
              </a:ext>
            </a:extLst>
          </p:cNvPr>
          <p:cNvSpPr txBox="1">
            <a:spLocks/>
          </p:cNvSpPr>
          <p:nvPr/>
        </p:nvSpPr>
        <p:spPr>
          <a:xfrm>
            <a:off x="4463162" y="4187339"/>
            <a:ext cx="4392603" cy="2447377"/>
          </a:xfrm>
          <a:prstGeom prst="rect">
            <a:avLst/>
          </a:prstGeom>
          <a:solidFill>
            <a:srgbClr val="FFFFD5"/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fa-IR" sz="1900" b="1" dirty="0">
                <a:solidFill>
                  <a:srgbClr val="01A09B"/>
                </a:solidFill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روز هفتم: گردشگری بین‌المللی و تحول دیجیتال (11 مهر)</a:t>
            </a:r>
          </a:p>
          <a:p>
            <a:pPr marL="0" indent="0" algn="just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fa-IR" sz="1900" dirty="0"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• جشنواره ملی محتوای بین المللی گردشگری ایران</a:t>
            </a:r>
          </a:p>
          <a:p>
            <a:pPr marL="0" indent="0" algn="just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fa-IR" sz="1900" dirty="0"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•اولین دمودی ایران باشکوه (با همراهی اتاق بازرگانی) و نشست تخصصی گردشگری الکترونیک </a:t>
            </a:r>
          </a:p>
          <a:p>
            <a:pPr marL="0" indent="0" algn="just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fa-IR" sz="1900" dirty="0"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• اجرای تورهای شهری و بازدیدهای عمومی از موزه‌ها و بناهای تاریخی به صورت رایگان یا نیم‌بها (اداره کل امور استانها و اداره کل موزه ها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(</a:t>
            </a:r>
            <a:endParaRPr lang="fa-IR" sz="1900" dirty="0">
              <a:latin typeface="Calibri" panose="020F0502020204030204" pitchFamily="34" charset="0"/>
              <a:ea typeface="Calibri" panose="020F0502020204030204" pitchFamily="34" charset="0"/>
              <a:cs typeface="B Roya" panose="00000400000000000000" pitchFamily="2" charset="-78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D66CE8-C9BC-E0F1-F65F-1F44A08A2F65}"/>
              </a:ext>
            </a:extLst>
          </p:cNvPr>
          <p:cNvSpPr txBox="1">
            <a:spLocks/>
          </p:cNvSpPr>
          <p:nvPr/>
        </p:nvSpPr>
        <p:spPr>
          <a:xfrm>
            <a:off x="179397" y="1603764"/>
            <a:ext cx="4283765" cy="258357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fa-IR" sz="2100" b="1" dirty="0">
                <a:solidFill>
                  <a:srgbClr val="01A09B"/>
                </a:solidFill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روز ششم: گردشگری و فرهنگ (10 مهر)</a:t>
            </a:r>
          </a:p>
          <a:p>
            <a:pPr marL="0" indent="0" algn="just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/>
              <a:buNone/>
              <a:tabLst>
                <a:tab pos="457200" algn="l"/>
              </a:tabLst>
            </a:pPr>
            <a:r>
              <a:rPr lang="fa-IR" sz="1900" dirty="0"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• اجرای رویدادهای گردشگری و برنامه‌های فرهنگی در سراسر کشور (با محوریت موسیقی محلی و آیین‌های بومی)</a:t>
            </a:r>
          </a:p>
          <a:p>
            <a:pPr marL="0" indent="0" algn="just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/>
              <a:buNone/>
              <a:tabLst>
                <a:tab pos="457200" algn="l"/>
              </a:tabLst>
            </a:pPr>
            <a:r>
              <a:rPr lang="fa-IR" sz="1900" dirty="0"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• رونمایی از فراخوان ملی تولید محتوای گردشگری داخلی ایران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B Roya" panose="00000400000000000000" pitchFamily="2" charset="-78"/>
            </a:endParaRPr>
          </a:p>
          <a:p>
            <a:pPr marL="0" indent="0" algn="just" rtl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fa-IR" sz="1900" dirty="0"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• اجرای تورهای شهری و بازدیدهای عمومی از موزه‌ها و بناهای تاریخی به صورت رایگان یا نیم‌بها (اداره کل امور استانها و اداره کل موزه ها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B Roya" panose="00000400000000000000" pitchFamily="2" charset="-78"/>
              </a:rPr>
              <a:t>(</a:t>
            </a:r>
            <a:endParaRPr lang="fa-IR" sz="1900" dirty="0">
              <a:latin typeface="Calibri" panose="020F0502020204030204" pitchFamily="34" charset="0"/>
              <a:ea typeface="Calibri" panose="020F0502020204030204" pitchFamily="34" charset="0"/>
              <a:cs typeface="B Roya" panose="00000400000000000000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F624AC-80BD-5D36-0A58-496B316D4E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00" t="36061" r="3827" b="18299"/>
          <a:stretch>
            <a:fillRect/>
          </a:stretch>
        </p:blipFill>
        <p:spPr>
          <a:xfrm>
            <a:off x="262430" y="5450587"/>
            <a:ext cx="4023692" cy="8505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FB8806-3CCA-4165-EA1F-D4852BCDF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30" y="4314851"/>
            <a:ext cx="3857625" cy="99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64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536E7-E417-9488-F3CD-98EB68F7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EBA48B-624D-3260-10B2-DA8FF2F8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E89840-BF6B-38DD-5DAC-FE5AE91A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682" y="232160"/>
            <a:ext cx="4970635" cy="679363"/>
          </a:xfrm>
        </p:spPr>
        <p:txBody>
          <a:bodyPr>
            <a:normAutofit/>
          </a:bodyPr>
          <a:lstStyle/>
          <a:p>
            <a:pPr rtl="1"/>
            <a:r>
              <a:rPr lang="fa-IR" sz="2500" b="1" dirty="0">
                <a:solidFill>
                  <a:srgbClr val="01A09B"/>
                </a:solidFill>
                <a:cs typeface="B Yekan" panose="00000400000000000000" pitchFamily="2" charset="-78"/>
              </a:rPr>
              <a:t>فهرست برنامه های مردمی استانها - 1</a:t>
            </a:r>
            <a:endParaRPr sz="2500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E178AD-5463-9DF6-3037-7983DEA84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252332"/>
              </p:ext>
            </p:extLst>
          </p:nvPr>
        </p:nvGraphicFramePr>
        <p:xfrm>
          <a:off x="514014" y="1155784"/>
          <a:ext cx="8115969" cy="5140052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610367">
                  <a:extLst>
                    <a:ext uri="{9D8B030D-6E8A-4147-A177-3AD203B41FA5}">
                      <a16:colId xmlns:a16="http://schemas.microsoft.com/office/drawing/2014/main" val="3815422753"/>
                    </a:ext>
                  </a:extLst>
                </a:gridCol>
                <a:gridCol w="1856532">
                  <a:extLst>
                    <a:ext uri="{9D8B030D-6E8A-4147-A177-3AD203B41FA5}">
                      <a16:colId xmlns:a16="http://schemas.microsoft.com/office/drawing/2014/main" val="3293924183"/>
                    </a:ext>
                  </a:extLst>
                </a:gridCol>
                <a:gridCol w="1424189">
                  <a:extLst>
                    <a:ext uri="{9D8B030D-6E8A-4147-A177-3AD203B41FA5}">
                      <a16:colId xmlns:a16="http://schemas.microsoft.com/office/drawing/2014/main" val="1505368349"/>
                    </a:ext>
                  </a:extLst>
                </a:gridCol>
                <a:gridCol w="1017278">
                  <a:extLst>
                    <a:ext uri="{9D8B030D-6E8A-4147-A177-3AD203B41FA5}">
                      <a16:colId xmlns:a16="http://schemas.microsoft.com/office/drawing/2014/main" val="843646240"/>
                    </a:ext>
                  </a:extLst>
                </a:gridCol>
                <a:gridCol w="928266">
                  <a:extLst>
                    <a:ext uri="{9D8B030D-6E8A-4147-A177-3AD203B41FA5}">
                      <a16:colId xmlns:a16="http://schemas.microsoft.com/office/drawing/2014/main" val="1174331708"/>
                    </a:ext>
                  </a:extLst>
                </a:gridCol>
                <a:gridCol w="915550">
                  <a:extLst>
                    <a:ext uri="{9D8B030D-6E8A-4147-A177-3AD203B41FA5}">
                      <a16:colId xmlns:a16="http://schemas.microsoft.com/office/drawing/2014/main" val="3644868638"/>
                    </a:ext>
                  </a:extLst>
                </a:gridCol>
                <a:gridCol w="1363787">
                  <a:extLst>
                    <a:ext uri="{9D8B030D-6E8A-4147-A177-3AD203B41FA5}">
                      <a16:colId xmlns:a16="http://schemas.microsoft.com/office/drawing/2014/main" val="389070415"/>
                    </a:ext>
                  </a:extLst>
                </a:gridCol>
              </a:tblGrid>
              <a:tr h="65898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ردیف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عنوان برنامه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استان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شهرستان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تاریخ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ساعت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مکان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03907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جشنواره کی بانو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سیستان و بلوچستان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زهک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روستای ملک حیدری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940394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جشنواره توانمندیهای روستا بازار-غذاهای بومی و محلی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سیستان و بلوچستان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نیمروز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روستای ملک حیدری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91901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مسابقه دومیدانی/دوچرخه سواری /کویرنوردی بیابان لوت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سیستان و بلوچستان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زاهدان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بیابان لوت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896789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مسابقه کشتی کچ گردان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سیستان و بلوچستان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نیمروز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نیمروز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630756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فمتور برای خبرنگاران و بلاگرها به تعداد20نفر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سیستان و بلوچستان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زاهدان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تفتان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3339732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تور آشناسازی کودکان بهمراه والدین از تاسیسات گردشگری زاهدان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سیستان و بلوچستان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زاهدان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هتل استقلال- مهمانسرای جهانگردی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352664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تور آشناسازی کودکان بهمراه والدین از تاسیسات گردشگری چابهار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سیستان و بلوچستان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چابهار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هتل لاله- رستوران سنتی مکران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983548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برگزاری جشنواره غذا و خوراک اقوام و ملل با مشارکت شهرداری زاهدان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سیستان و بلوچستان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زاهدان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 7 لغایت 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خانه ابویی- زاهدان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2671006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اختتامیه جشنواره غذا و خوراک اقوام و ملل با مشارکت شهرداری زاهدان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سیستان و بلوچستان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زاهدان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خانه ابویی- زاهدان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918170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رونمایی از کتاب الکترونیکی/دیجیتالی فرصت ها و بسته های سرمایه گذاری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سیستان و بلوچستان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زاهدان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خانه ابوئی- زاهدان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069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9584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536E7-E417-9488-F3CD-98EB68F7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EBA48B-624D-3260-10B2-DA8FF2F8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E89840-BF6B-38DD-5DAC-FE5AE91A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682" y="232160"/>
            <a:ext cx="4970635" cy="679363"/>
          </a:xfrm>
        </p:spPr>
        <p:txBody>
          <a:bodyPr>
            <a:normAutofit/>
          </a:bodyPr>
          <a:lstStyle/>
          <a:p>
            <a:pPr rtl="1"/>
            <a:r>
              <a:rPr lang="fa-IR" sz="2500" b="1" dirty="0">
                <a:solidFill>
                  <a:srgbClr val="01A09B"/>
                </a:solidFill>
                <a:cs typeface="B Yekan" panose="00000400000000000000" pitchFamily="2" charset="-78"/>
              </a:rPr>
              <a:t>فهرست برنامه های مردمی استانها - 2</a:t>
            </a:r>
            <a:endParaRPr sz="2500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E178AD-5463-9DF6-3037-7983DEA84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756819"/>
              </p:ext>
            </p:extLst>
          </p:nvPr>
        </p:nvGraphicFramePr>
        <p:xfrm>
          <a:off x="514014" y="1088050"/>
          <a:ext cx="8115969" cy="5247077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610367">
                  <a:extLst>
                    <a:ext uri="{9D8B030D-6E8A-4147-A177-3AD203B41FA5}">
                      <a16:colId xmlns:a16="http://schemas.microsoft.com/office/drawing/2014/main" val="3815422753"/>
                    </a:ext>
                  </a:extLst>
                </a:gridCol>
                <a:gridCol w="1856532">
                  <a:extLst>
                    <a:ext uri="{9D8B030D-6E8A-4147-A177-3AD203B41FA5}">
                      <a16:colId xmlns:a16="http://schemas.microsoft.com/office/drawing/2014/main" val="3293924183"/>
                    </a:ext>
                  </a:extLst>
                </a:gridCol>
                <a:gridCol w="1424189">
                  <a:extLst>
                    <a:ext uri="{9D8B030D-6E8A-4147-A177-3AD203B41FA5}">
                      <a16:colId xmlns:a16="http://schemas.microsoft.com/office/drawing/2014/main" val="1505368349"/>
                    </a:ext>
                  </a:extLst>
                </a:gridCol>
                <a:gridCol w="1017278">
                  <a:extLst>
                    <a:ext uri="{9D8B030D-6E8A-4147-A177-3AD203B41FA5}">
                      <a16:colId xmlns:a16="http://schemas.microsoft.com/office/drawing/2014/main" val="843646240"/>
                    </a:ext>
                  </a:extLst>
                </a:gridCol>
                <a:gridCol w="928266">
                  <a:extLst>
                    <a:ext uri="{9D8B030D-6E8A-4147-A177-3AD203B41FA5}">
                      <a16:colId xmlns:a16="http://schemas.microsoft.com/office/drawing/2014/main" val="1174331708"/>
                    </a:ext>
                  </a:extLst>
                </a:gridCol>
                <a:gridCol w="915550">
                  <a:extLst>
                    <a:ext uri="{9D8B030D-6E8A-4147-A177-3AD203B41FA5}">
                      <a16:colId xmlns:a16="http://schemas.microsoft.com/office/drawing/2014/main" val="3644868638"/>
                    </a:ext>
                  </a:extLst>
                </a:gridCol>
                <a:gridCol w="1363787">
                  <a:extLst>
                    <a:ext uri="{9D8B030D-6E8A-4147-A177-3AD203B41FA5}">
                      <a16:colId xmlns:a16="http://schemas.microsoft.com/office/drawing/2014/main" val="389070415"/>
                    </a:ext>
                  </a:extLst>
                </a:gridCol>
              </a:tblGrid>
              <a:tr h="65898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ردیف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عنوان برنامه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استان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شهرستان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تاریخ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ساعت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مکان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03907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بازی های بومی محلی،مانور شناورهای دریایی ،بدل برد جشنواره اشکال ماسه‌ای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سیستان و بلوچستان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کنارک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سواحل کنارک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940394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دوره آموزشی بازآموزی و توانمندسازی بلدهای محلی ویژه سواحل مکران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سیستان و بلوچستان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چابهار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هتل لاله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91901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دوره آموزشی بازآموزی و توانمند سازی بلدهای محلی حوزه ایرانشهر و توابع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سیستان و بلوچستان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ایرانشهر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هتل قصر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896789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مسابقه رالی خانوادگی  ویژه سواحل مکران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سیستان و بلوچستان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چابهار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چابهار تا بریس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630756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تور گردشگری طبیعت گردی و دریایی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سیستان و بلوچستان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چابهار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اسکله هفت تیر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3339732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گردشگری و صنایع دستی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سیستان و بلوچستان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چابهار/ بریس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 الی 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جایگاه میلاد- روبروی مجتمع تجاری صالحیار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352664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پیاده روی خانوادگی سواحل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سیستان و بلوچستان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چابهار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بافت قدیم چابهار- محله سرخ ریگ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983548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پنل و نشست تخصصی گردشگری با اساتید دانشگاه با محوریت شعار سال گردشگری "گردشگری تحول پایدار"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سیستان و بلوچستان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زاهدان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سالن کنفرانس موزه منظطقه ای جنوب شرق ایران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2671006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و نمایشگاه گردشگری کودک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مرکزی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اراک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 الی 12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فرهنگسرای شهر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918170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پنل تخصصی "ارتقائ بهره وری در صنعت گردشگری"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آذربایجان غربی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ارومیه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سالن اجتماعات استانداری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069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2254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536E7-E417-9488-F3CD-98EB68F7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EBA48B-624D-3260-10B2-DA8FF2F8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E89840-BF6B-38DD-5DAC-FE5AE91A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682" y="232160"/>
            <a:ext cx="4970635" cy="679363"/>
          </a:xfrm>
        </p:spPr>
        <p:txBody>
          <a:bodyPr>
            <a:normAutofit/>
          </a:bodyPr>
          <a:lstStyle/>
          <a:p>
            <a:pPr rtl="1"/>
            <a:r>
              <a:rPr lang="fa-IR" sz="2500" b="1" dirty="0">
                <a:solidFill>
                  <a:srgbClr val="01A09B"/>
                </a:solidFill>
                <a:cs typeface="B Yekan" panose="00000400000000000000" pitchFamily="2" charset="-78"/>
              </a:rPr>
              <a:t>فهرست برنامه های مردمی استانها - 3</a:t>
            </a:r>
            <a:endParaRPr sz="2500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E178AD-5463-9DF6-3037-7983DEA84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430174"/>
              </p:ext>
            </p:extLst>
          </p:nvPr>
        </p:nvGraphicFramePr>
        <p:xfrm>
          <a:off x="514014" y="1178362"/>
          <a:ext cx="8115969" cy="5247077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610367">
                  <a:extLst>
                    <a:ext uri="{9D8B030D-6E8A-4147-A177-3AD203B41FA5}">
                      <a16:colId xmlns:a16="http://schemas.microsoft.com/office/drawing/2014/main" val="3815422753"/>
                    </a:ext>
                  </a:extLst>
                </a:gridCol>
                <a:gridCol w="2149394">
                  <a:extLst>
                    <a:ext uri="{9D8B030D-6E8A-4147-A177-3AD203B41FA5}">
                      <a16:colId xmlns:a16="http://schemas.microsoft.com/office/drawing/2014/main" val="3293924183"/>
                    </a:ext>
                  </a:extLst>
                </a:gridCol>
                <a:gridCol w="1131327">
                  <a:extLst>
                    <a:ext uri="{9D8B030D-6E8A-4147-A177-3AD203B41FA5}">
                      <a16:colId xmlns:a16="http://schemas.microsoft.com/office/drawing/2014/main" val="1505368349"/>
                    </a:ext>
                  </a:extLst>
                </a:gridCol>
                <a:gridCol w="1017278">
                  <a:extLst>
                    <a:ext uri="{9D8B030D-6E8A-4147-A177-3AD203B41FA5}">
                      <a16:colId xmlns:a16="http://schemas.microsoft.com/office/drawing/2014/main" val="843646240"/>
                    </a:ext>
                  </a:extLst>
                </a:gridCol>
                <a:gridCol w="928266">
                  <a:extLst>
                    <a:ext uri="{9D8B030D-6E8A-4147-A177-3AD203B41FA5}">
                      <a16:colId xmlns:a16="http://schemas.microsoft.com/office/drawing/2014/main" val="1174331708"/>
                    </a:ext>
                  </a:extLst>
                </a:gridCol>
                <a:gridCol w="915550">
                  <a:extLst>
                    <a:ext uri="{9D8B030D-6E8A-4147-A177-3AD203B41FA5}">
                      <a16:colId xmlns:a16="http://schemas.microsoft.com/office/drawing/2014/main" val="3644868638"/>
                    </a:ext>
                  </a:extLst>
                </a:gridCol>
                <a:gridCol w="1363787">
                  <a:extLst>
                    <a:ext uri="{9D8B030D-6E8A-4147-A177-3AD203B41FA5}">
                      <a16:colId xmlns:a16="http://schemas.microsoft.com/office/drawing/2014/main" val="389070415"/>
                    </a:ext>
                  </a:extLst>
                </a:gridCol>
              </a:tblGrid>
              <a:tr h="65898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ردیف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عنوان برنامه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استان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شهرستان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تاریخ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ساعت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مکان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03907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همایش بین المللی شمس و مولانا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آذربایجان غربی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 الی 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14 </a:t>
                      </a:r>
                      <a:b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</a:br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17 الی 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سالن شهرداری خوی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940394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آیین گرامیداشت شمس و مولانا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آذربایجان غربی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مجتمع فرهنگی آموزشی بوتراب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91901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رونمایی از منشور حقوق متقابل گردشگران، جامعه کحلی و خدمات دهندگان برای توسعه گردشگری روستایی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زنجان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ابهر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الی 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روستای گردشگری درسجین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896789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کارگاه آموزش طبیعت گردی برای کودکان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زنجان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زنجان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اتاق بازرگانی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630756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تور مادر و کودک با محوریت آشنایی با تاریخ و فرهنگ شهر و صنایع دستی استان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زنجان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زنجان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الی 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شهر زنجان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3339732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تمشک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مازندران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نکا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 الی 5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الی 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شهر نکا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352664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زرده کیجا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مازندران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میانرود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الی 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شهر سورک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983548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فندق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مازندران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نور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الی 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روستای لزیر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2671006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بومی محلی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مازندران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عباس آباد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الی 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شهر عباس آباد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918170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غذاهای بومی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ایلام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ایلام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 الی 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قلعه والی - موزه مردم شناسی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069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7952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536E7-E417-9488-F3CD-98EB68F7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EBA48B-624D-3260-10B2-DA8FF2F8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E89840-BF6B-38DD-5DAC-FE5AE91A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682" y="232160"/>
            <a:ext cx="4970635" cy="679363"/>
          </a:xfrm>
        </p:spPr>
        <p:txBody>
          <a:bodyPr>
            <a:normAutofit/>
          </a:bodyPr>
          <a:lstStyle/>
          <a:p>
            <a:pPr rtl="1"/>
            <a:r>
              <a:rPr lang="fa-IR" sz="2500" b="1" dirty="0">
                <a:solidFill>
                  <a:srgbClr val="01A09B"/>
                </a:solidFill>
                <a:cs typeface="B Yekan" panose="00000400000000000000" pitchFamily="2" charset="-78"/>
              </a:rPr>
              <a:t>فهرست برنامه های مردمی استانها - 4</a:t>
            </a:r>
            <a:endParaRPr sz="2500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E178AD-5463-9DF6-3037-7983DEA84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962610"/>
              </p:ext>
            </p:extLst>
          </p:nvPr>
        </p:nvGraphicFramePr>
        <p:xfrm>
          <a:off x="514014" y="1110628"/>
          <a:ext cx="8115969" cy="5231402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610367">
                  <a:extLst>
                    <a:ext uri="{9D8B030D-6E8A-4147-A177-3AD203B41FA5}">
                      <a16:colId xmlns:a16="http://schemas.microsoft.com/office/drawing/2014/main" val="3815422753"/>
                    </a:ext>
                  </a:extLst>
                </a:gridCol>
                <a:gridCol w="1856532">
                  <a:extLst>
                    <a:ext uri="{9D8B030D-6E8A-4147-A177-3AD203B41FA5}">
                      <a16:colId xmlns:a16="http://schemas.microsoft.com/office/drawing/2014/main" val="3293924183"/>
                    </a:ext>
                  </a:extLst>
                </a:gridCol>
                <a:gridCol w="1424189">
                  <a:extLst>
                    <a:ext uri="{9D8B030D-6E8A-4147-A177-3AD203B41FA5}">
                      <a16:colId xmlns:a16="http://schemas.microsoft.com/office/drawing/2014/main" val="1505368349"/>
                    </a:ext>
                  </a:extLst>
                </a:gridCol>
                <a:gridCol w="1017278">
                  <a:extLst>
                    <a:ext uri="{9D8B030D-6E8A-4147-A177-3AD203B41FA5}">
                      <a16:colId xmlns:a16="http://schemas.microsoft.com/office/drawing/2014/main" val="843646240"/>
                    </a:ext>
                  </a:extLst>
                </a:gridCol>
                <a:gridCol w="928266">
                  <a:extLst>
                    <a:ext uri="{9D8B030D-6E8A-4147-A177-3AD203B41FA5}">
                      <a16:colId xmlns:a16="http://schemas.microsoft.com/office/drawing/2014/main" val="1174331708"/>
                    </a:ext>
                  </a:extLst>
                </a:gridCol>
                <a:gridCol w="915550">
                  <a:extLst>
                    <a:ext uri="{9D8B030D-6E8A-4147-A177-3AD203B41FA5}">
                      <a16:colId xmlns:a16="http://schemas.microsoft.com/office/drawing/2014/main" val="3644868638"/>
                    </a:ext>
                  </a:extLst>
                </a:gridCol>
                <a:gridCol w="1363787">
                  <a:extLst>
                    <a:ext uri="{9D8B030D-6E8A-4147-A177-3AD203B41FA5}">
                      <a16:colId xmlns:a16="http://schemas.microsoft.com/office/drawing/2014/main" val="389070415"/>
                    </a:ext>
                  </a:extLst>
                </a:gridCol>
              </a:tblGrid>
              <a:tr h="65898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ردیف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عنوان برنامه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استان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شهرستان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تاریخ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ساعت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مکان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03907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 طعم سیمره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ایلام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دره شهر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بومگردی بهار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940394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تور گردشگری و بوگردی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ایلام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چرداول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قلعه والی - بومگردی گلاره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91901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پویش پاکسازی طبیعت</a:t>
                      </a:r>
                      <a:b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</a:br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برگزاری تورآموزشی- گردشگری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اصفهان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اصفهان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کوه صفه و مناطق حفاظت شده طبیعی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896789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کارگاه آموزشی قصه‌گویی، بازیهای گروهی و...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اصفهان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اصفهان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میدان نقش جهان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630756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نمایشگاه فرهنگی-تاریخی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اصفهان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اصفهان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31 شهریور الی 7مهرماه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 و 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مسجدجامع اصفهان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3339732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رونمایی از تمبر گردشگری و طراحی نقشه گردشگری نجوم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اصفهان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اصفهان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الی 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مرکز علمی کاربردی سیتی سنتر اصفهان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352664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نمایشگاه صنایع دستی با محوریت خانواده و کودک و نوجوان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اصفهان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اصفهان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 و 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باغ موزه چهلستون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983548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نشست علمی با موضوع هتلداری سبز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اصفهان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اصفهان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دانشگاه هنر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2671006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تور بازدید از چرخه فراوری سنگ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اصفهان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خمینی شهر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خمینی شهر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918170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تور دوچرخه و هنر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اصفهان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اصفهان </a:t>
                      </a:r>
                      <a:b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</a:br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ورزنه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7:30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باغ موزه چهلستون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069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9512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536E7-E417-9488-F3CD-98EB68F7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EBA48B-624D-3260-10B2-DA8FF2F8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E89840-BF6B-38DD-5DAC-FE5AE91A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682" y="232160"/>
            <a:ext cx="4970635" cy="679363"/>
          </a:xfrm>
        </p:spPr>
        <p:txBody>
          <a:bodyPr>
            <a:normAutofit/>
          </a:bodyPr>
          <a:lstStyle/>
          <a:p>
            <a:pPr rtl="1"/>
            <a:r>
              <a:rPr lang="fa-IR" sz="2500" b="1" dirty="0">
                <a:solidFill>
                  <a:srgbClr val="01A09B"/>
                </a:solidFill>
                <a:cs typeface="B Yekan" panose="00000400000000000000" pitchFamily="2" charset="-78"/>
              </a:rPr>
              <a:t>فهرست برنامه های مردمی استانها - 5</a:t>
            </a:r>
            <a:endParaRPr sz="2500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E178AD-5463-9DF6-3037-7983DEA84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4345567"/>
              </p:ext>
            </p:extLst>
          </p:nvPr>
        </p:nvGraphicFramePr>
        <p:xfrm>
          <a:off x="514014" y="1279963"/>
          <a:ext cx="8115969" cy="5140052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610367">
                  <a:extLst>
                    <a:ext uri="{9D8B030D-6E8A-4147-A177-3AD203B41FA5}">
                      <a16:colId xmlns:a16="http://schemas.microsoft.com/office/drawing/2014/main" val="3815422753"/>
                    </a:ext>
                  </a:extLst>
                </a:gridCol>
                <a:gridCol w="2465483">
                  <a:extLst>
                    <a:ext uri="{9D8B030D-6E8A-4147-A177-3AD203B41FA5}">
                      <a16:colId xmlns:a16="http://schemas.microsoft.com/office/drawing/2014/main" val="3293924183"/>
                    </a:ext>
                  </a:extLst>
                </a:gridCol>
                <a:gridCol w="959555">
                  <a:extLst>
                    <a:ext uri="{9D8B030D-6E8A-4147-A177-3AD203B41FA5}">
                      <a16:colId xmlns:a16="http://schemas.microsoft.com/office/drawing/2014/main" val="1505368349"/>
                    </a:ext>
                  </a:extLst>
                </a:gridCol>
                <a:gridCol w="872961">
                  <a:extLst>
                    <a:ext uri="{9D8B030D-6E8A-4147-A177-3AD203B41FA5}">
                      <a16:colId xmlns:a16="http://schemas.microsoft.com/office/drawing/2014/main" val="843646240"/>
                    </a:ext>
                  </a:extLst>
                </a:gridCol>
                <a:gridCol w="928266">
                  <a:extLst>
                    <a:ext uri="{9D8B030D-6E8A-4147-A177-3AD203B41FA5}">
                      <a16:colId xmlns:a16="http://schemas.microsoft.com/office/drawing/2014/main" val="1174331708"/>
                    </a:ext>
                  </a:extLst>
                </a:gridCol>
                <a:gridCol w="915550">
                  <a:extLst>
                    <a:ext uri="{9D8B030D-6E8A-4147-A177-3AD203B41FA5}">
                      <a16:colId xmlns:a16="http://schemas.microsoft.com/office/drawing/2014/main" val="3644868638"/>
                    </a:ext>
                  </a:extLst>
                </a:gridCol>
                <a:gridCol w="1363787">
                  <a:extLst>
                    <a:ext uri="{9D8B030D-6E8A-4147-A177-3AD203B41FA5}">
                      <a16:colId xmlns:a16="http://schemas.microsoft.com/office/drawing/2014/main" val="389070415"/>
                    </a:ext>
                  </a:extLst>
                </a:gridCol>
              </a:tblGrid>
              <a:tr h="65898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ردیف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عنوان برنامه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استان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شهرستان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تاریخ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ساعت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مکان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03907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اختتامیه پویش اصفهان برای ایران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اصفهان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ورزنه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شهرستان ورزنه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940394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رالی خودروهای کلاسیک،سافاری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اصفهان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اصفهان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میدان  انقلاب - میدان امام حسین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91901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غذا-جشنواره گردشگری کودک-موسیقی خیابانی –نمایشگاه صنایع دستی و گردشگری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اصفهان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کاشان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7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19 الی 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ورودی سیلک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896789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نمایشگاه مردم شناسی با موضوع فرهنگ کاشان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اصفهان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کاشان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خانه بروجردی ها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630756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نشست گردشگری و تحول پایدار:  نقش گردشگری در احیا و رونق بافت­های تاریخی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اردبیل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اردبیل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خانه صادقی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3339732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جشنواره سیب به همراه مراسم آیینی، فرهنگی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اردبیل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مشگین شهر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مشگین شهر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352664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بازدید رایگان از کلیه موزه های استان/ اعطاء تخفیف 50 درصد مراکز اقامتی و آبدرمانی سرعین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اردبیل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سطح استان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موزه ها سطح استان و مراکز آبدرمانی سرعین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983548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تور اینفوی گردشگری برای دانشجویان خارجی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اردبیل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اردبیل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10:30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محوطه شیخ صفی- هیر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2671006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تور نجوم و رصد آسمان اردبیل و گردشگری نجوم در کاروانسرای جهانی شاه عباسی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اردبیل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نیر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کاروانسرای شاه عباسی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918170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زنگ گردشگری در مدارس استان اردبیل و  برگزاری تور گردشگری کودک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اردبیل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اردبیل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مدارس اردبیل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069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7230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917BE5-43FF-6EC5-7A9B-8EFD2E526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poster with white birds&#10;&#10;AI-generated content may be incorrect.">
            <a:extLst>
              <a:ext uri="{FF2B5EF4-FFF2-40B4-BE49-F238E27FC236}">
                <a16:creationId xmlns:a16="http://schemas.microsoft.com/office/drawing/2014/main" id="{5FEE4D65-C259-EF62-BF87-04ECF85C6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17549"/>
            <a:ext cx="4313796" cy="525404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9626" y="1990725"/>
            <a:ext cx="3995103" cy="4280866"/>
          </a:xfrm>
        </p:spPr>
        <p:txBody>
          <a:bodyPr>
            <a:normAutofit/>
          </a:bodyPr>
          <a:lstStyle/>
          <a:p>
            <a:pPr algn="justLow" rtl="1">
              <a:buFont typeface="Arial" panose="020B0604020202020204" pitchFamily="34" charset="0"/>
              <a:buChar char="•"/>
            </a:pPr>
            <a:r>
              <a:rPr lang="fa-IR" sz="2400" b="1" dirty="0">
                <a:solidFill>
                  <a:schemeClr val="tx2">
                    <a:lumMod val="75000"/>
                  </a:schemeClr>
                </a:solidFill>
                <a:latin typeface="Vazir Black FD" pitchFamily="2" charset="-78"/>
                <a:cs typeface="B Roya" panose="00000400000000000000" pitchFamily="2" charset="-78"/>
              </a:rPr>
              <a:t>در سال ۱۹۷۰، اساسنامه سازمان جهانی گردشگری به تصویب رسید و از سال ۱۹۸۰، هر سال در ۲۷ سپتامبر، برابر با 5 مهر ماه در ایران «روز جهانی گردشگری» گرامی داشته می‌شود.</a:t>
            </a:r>
          </a:p>
          <a:p>
            <a:pPr algn="justLow" rtl="1">
              <a:buFont typeface="Arial" panose="020B0604020202020204" pitchFamily="34" charset="0"/>
              <a:buChar char="•"/>
            </a:pPr>
            <a:r>
              <a:rPr lang="fa-IR" sz="2400" b="1" dirty="0">
                <a:solidFill>
                  <a:schemeClr val="tx2">
                    <a:lumMod val="75000"/>
                  </a:schemeClr>
                </a:solidFill>
                <a:latin typeface="Vazir Black FD" pitchFamily="2" charset="-78"/>
                <a:cs typeface="B Roya" panose="00000400000000000000" pitchFamily="2" charset="-78"/>
              </a:rPr>
              <a:t>این مراسم به‌منظور تأکید بر نقش گردشگری در اقتصاد، فرهنگ، توسعه و صلح جهانی برگزار می‌گردد.</a:t>
            </a:r>
            <a:endParaRPr sz="2400" b="1" dirty="0">
              <a:solidFill>
                <a:schemeClr val="tx2">
                  <a:lumMod val="75000"/>
                </a:schemeClr>
              </a:solidFill>
              <a:latin typeface="Vazir Black FD" pitchFamily="2" charset="-78"/>
              <a:cs typeface="B Roya" panose="00000400000000000000" pitchFamily="2" charset="-78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3D2DDCB-9C1F-943F-FBB3-5256E5614AAD}"/>
              </a:ext>
            </a:extLst>
          </p:cNvPr>
          <p:cNvSpPr txBox="1">
            <a:spLocks/>
          </p:cNvSpPr>
          <p:nvPr/>
        </p:nvSpPr>
        <p:spPr>
          <a:xfrm>
            <a:off x="281353" y="6308425"/>
            <a:ext cx="4640577" cy="370880"/>
          </a:xfrm>
          <a:prstGeom prst="rect">
            <a:avLst/>
          </a:prstGeom>
          <a:solidFill>
            <a:srgbClr val="DCE6F2"/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2000" b="1" dirty="0">
                <a:solidFill>
                  <a:schemeClr val="tx2"/>
                </a:solidFill>
                <a:cs typeface="B Yekan" panose="00000400000000000000" pitchFamily="2" charset="-78"/>
              </a:rPr>
              <a:t>اولین پوستر مراسم روز جهانی گردشگری در سال ۱۹۸۰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098F687-BA0C-F638-CE1F-CBA9E17E6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7096" y="845037"/>
            <a:ext cx="3379304" cy="1143000"/>
          </a:xfrm>
        </p:spPr>
        <p:txBody>
          <a:bodyPr>
            <a:normAutofit/>
          </a:bodyPr>
          <a:lstStyle/>
          <a:p>
            <a:pPr rtl="1"/>
            <a:r>
              <a:rPr sz="3200" b="1" dirty="0">
                <a:solidFill>
                  <a:srgbClr val="B89352"/>
                </a:solidFill>
                <a:cs typeface="B Yekan" panose="00000400000000000000" pitchFamily="2" charset="-78"/>
              </a:rPr>
              <a:t>پیشینه جهانی</a:t>
            </a:r>
            <a:r>
              <a:rPr lang="fa-IR" sz="3200" b="1" dirty="0">
                <a:solidFill>
                  <a:srgbClr val="B89352"/>
                </a:solidFill>
                <a:cs typeface="B Yekan" panose="00000400000000000000" pitchFamily="2" charset="-78"/>
              </a:rPr>
              <a:t> مراسم</a:t>
            </a:r>
            <a:endParaRPr sz="3200" b="1" dirty="0">
              <a:solidFill>
                <a:srgbClr val="B89352"/>
              </a:solidFill>
              <a:cs typeface="B Yeka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57695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536E7-E417-9488-F3CD-98EB68F7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EBA48B-624D-3260-10B2-DA8FF2F8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E89840-BF6B-38DD-5DAC-FE5AE91A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682" y="232160"/>
            <a:ext cx="4970635" cy="679363"/>
          </a:xfrm>
        </p:spPr>
        <p:txBody>
          <a:bodyPr>
            <a:normAutofit/>
          </a:bodyPr>
          <a:lstStyle/>
          <a:p>
            <a:pPr rtl="1"/>
            <a:r>
              <a:rPr lang="fa-IR" sz="2500" b="1" dirty="0">
                <a:solidFill>
                  <a:srgbClr val="01A09B"/>
                </a:solidFill>
                <a:cs typeface="B Yekan" panose="00000400000000000000" pitchFamily="2" charset="-78"/>
              </a:rPr>
              <a:t>فهرست برنامه های مردمی استانها - 6</a:t>
            </a:r>
            <a:endParaRPr sz="2500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E178AD-5463-9DF6-3037-7983DEA84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246417"/>
              </p:ext>
            </p:extLst>
          </p:nvPr>
        </p:nvGraphicFramePr>
        <p:xfrm>
          <a:off x="514014" y="1200940"/>
          <a:ext cx="8115969" cy="5231402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610367">
                  <a:extLst>
                    <a:ext uri="{9D8B030D-6E8A-4147-A177-3AD203B41FA5}">
                      <a16:colId xmlns:a16="http://schemas.microsoft.com/office/drawing/2014/main" val="3815422753"/>
                    </a:ext>
                  </a:extLst>
                </a:gridCol>
                <a:gridCol w="2634816">
                  <a:extLst>
                    <a:ext uri="{9D8B030D-6E8A-4147-A177-3AD203B41FA5}">
                      <a16:colId xmlns:a16="http://schemas.microsoft.com/office/drawing/2014/main" val="3293924183"/>
                    </a:ext>
                  </a:extLst>
                </a:gridCol>
                <a:gridCol w="790222">
                  <a:extLst>
                    <a:ext uri="{9D8B030D-6E8A-4147-A177-3AD203B41FA5}">
                      <a16:colId xmlns:a16="http://schemas.microsoft.com/office/drawing/2014/main" val="1505368349"/>
                    </a:ext>
                  </a:extLst>
                </a:gridCol>
                <a:gridCol w="872961">
                  <a:extLst>
                    <a:ext uri="{9D8B030D-6E8A-4147-A177-3AD203B41FA5}">
                      <a16:colId xmlns:a16="http://schemas.microsoft.com/office/drawing/2014/main" val="843646240"/>
                    </a:ext>
                  </a:extLst>
                </a:gridCol>
                <a:gridCol w="928266">
                  <a:extLst>
                    <a:ext uri="{9D8B030D-6E8A-4147-A177-3AD203B41FA5}">
                      <a16:colId xmlns:a16="http://schemas.microsoft.com/office/drawing/2014/main" val="1174331708"/>
                    </a:ext>
                  </a:extLst>
                </a:gridCol>
                <a:gridCol w="915550">
                  <a:extLst>
                    <a:ext uri="{9D8B030D-6E8A-4147-A177-3AD203B41FA5}">
                      <a16:colId xmlns:a16="http://schemas.microsoft.com/office/drawing/2014/main" val="3644868638"/>
                    </a:ext>
                  </a:extLst>
                </a:gridCol>
                <a:gridCol w="1363787">
                  <a:extLst>
                    <a:ext uri="{9D8B030D-6E8A-4147-A177-3AD203B41FA5}">
                      <a16:colId xmlns:a16="http://schemas.microsoft.com/office/drawing/2014/main" val="389070415"/>
                    </a:ext>
                  </a:extLst>
                </a:gridCol>
              </a:tblGrid>
              <a:tr h="65898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ردیف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عنوان برنامه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استان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شهرستان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تاریخ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ساعت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مکان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03907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نشست استارتاپ های گردشگری با همکاری دانشگاه محقق اردبیلی و اداره کل میراث فرهنگی، گردشگری و صنایع دستی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اردبیل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اردبیل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نگارخانه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940394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مراسم تقدیر از فعالان گردشگری استان اردبیل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اردبیل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اردبیل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10:30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نگارخانه خطایی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91901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همایش پیاده روی در منطقه نمونه گردشگری دریاچه شورابیل  با همکاری اداره کل ورزش و جوانان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اردبیل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اردبیل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دریاچه شورابیل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896789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جشنواره سفر به دیار کاروانسراهای ایران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سمنان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میامی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کاروانسرای میاندشت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630756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اولین جشنواره گردو منطقه نمونه گردشگری رومه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سمنان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آرادان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روستای رومه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3339732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جشنواره انار روستای احمد آباد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سمنان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ایوانکی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روستای احمد آباد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352664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مراسم آئینی و سنتی به مناسبت یکصدمین سالگرد کارخانه پنبه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سمنان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گرمسار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کارخانه پنبه سمنان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983548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همایش پیاده روی خانوادگی در بافت تاریخی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سمنان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سرخه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شهر سرخه </a:t>
                      </a:r>
                      <a:r>
                        <a:rPr lang="fa-IR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–</a:t>
                      </a:r>
                      <a:r>
                        <a:rPr lang="fa-IR" sz="13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بافت تاریخی</a:t>
                      </a:r>
                      <a:endParaRPr lang="fa-IR" sz="1100" b="0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2671006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همایش پیاده روی کوچه باغهای سمنان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سمنان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سمنان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شهر سمنان </a:t>
                      </a:r>
                      <a:r>
                        <a:rPr lang="fa-IR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–</a:t>
                      </a:r>
                      <a:r>
                        <a:rPr lang="fa-IR" sz="13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کوچه باغ های محلات</a:t>
                      </a:r>
                      <a:endParaRPr lang="fa-IR" sz="1100" b="0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918170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اجرای تور نیم روزه در قالب توسعه پایدار توسط دفاتر خدمات مسافرتی و گردشگری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سمنان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شاهرود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محورهای گردشگری شهرستان شاهرود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069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919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536E7-E417-9488-F3CD-98EB68F7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EBA48B-624D-3260-10B2-DA8FF2F8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E89840-BF6B-38DD-5DAC-FE5AE91A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682" y="232160"/>
            <a:ext cx="4970635" cy="679363"/>
          </a:xfrm>
        </p:spPr>
        <p:txBody>
          <a:bodyPr>
            <a:normAutofit/>
          </a:bodyPr>
          <a:lstStyle/>
          <a:p>
            <a:pPr rtl="1"/>
            <a:r>
              <a:rPr lang="fa-IR" sz="2500" b="1" dirty="0">
                <a:solidFill>
                  <a:srgbClr val="01A09B"/>
                </a:solidFill>
                <a:cs typeface="B Yekan" panose="00000400000000000000" pitchFamily="2" charset="-78"/>
              </a:rPr>
              <a:t>فهرست برنامه های مردمی استانها – 7</a:t>
            </a:r>
            <a:endParaRPr sz="2500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E178AD-5463-9DF6-3037-7983DEA84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442497"/>
              </p:ext>
            </p:extLst>
          </p:nvPr>
        </p:nvGraphicFramePr>
        <p:xfrm>
          <a:off x="326118" y="1155804"/>
          <a:ext cx="8491762" cy="5504793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506709">
                  <a:extLst>
                    <a:ext uri="{9D8B030D-6E8A-4147-A177-3AD203B41FA5}">
                      <a16:colId xmlns:a16="http://schemas.microsoft.com/office/drawing/2014/main" val="3815422753"/>
                    </a:ext>
                  </a:extLst>
                </a:gridCol>
                <a:gridCol w="3072809">
                  <a:extLst>
                    <a:ext uri="{9D8B030D-6E8A-4147-A177-3AD203B41FA5}">
                      <a16:colId xmlns:a16="http://schemas.microsoft.com/office/drawing/2014/main" val="3293924183"/>
                    </a:ext>
                  </a:extLst>
                </a:gridCol>
                <a:gridCol w="819913">
                  <a:extLst>
                    <a:ext uri="{9D8B030D-6E8A-4147-A177-3AD203B41FA5}">
                      <a16:colId xmlns:a16="http://schemas.microsoft.com/office/drawing/2014/main" val="1505368349"/>
                    </a:ext>
                  </a:extLst>
                </a:gridCol>
                <a:gridCol w="838623">
                  <a:extLst>
                    <a:ext uri="{9D8B030D-6E8A-4147-A177-3AD203B41FA5}">
                      <a16:colId xmlns:a16="http://schemas.microsoft.com/office/drawing/2014/main" val="843646240"/>
                    </a:ext>
                  </a:extLst>
                </a:gridCol>
                <a:gridCol w="1063044">
                  <a:extLst>
                    <a:ext uri="{9D8B030D-6E8A-4147-A177-3AD203B41FA5}">
                      <a16:colId xmlns:a16="http://schemas.microsoft.com/office/drawing/2014/main" val="1174331708"/>
                    </a:ext>
                  </a:extLst>
                </a:gridCol>
                <a:gridCol w="590579">
                  <a:extLst>
                    <a:ext uri="{9D8B030D-6E8A-4147-A177-3AD203B41FA5}">
                      <a16:colId xmlns:a16="http://schemas.microsoft.com/office/drawing/2014/main" val="3644868638"/>
                    </a:ext>
                  </a:extLst>
                </a:gridCol>
                <a:gridCol w="1600085">
                  <a:extLst>
                    <a:ext uri="{9D8B030D-6E8A-4147-A177-3AD203B41FA5}">
                      <a16:colId xmlns:a16="http://schemas.microsoft.com/office/drawing/2014/main" val="389070415"/>
                    </a:ext>
                  </a:extLst>
                </a:gridCol>
              </a:tblGrid>
              <a:tr h="59934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ردیف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عنوان برنامه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استان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شهرستان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تاریخ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ساعت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مکان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03907"/>
                  </a:ext>
                </a:extLst>
              </a:tr>
              <a:tr h="48986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جشنواره سنجد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سمنان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شاهرود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18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روستای کلامو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9403940"/>
                  </a:ext>
                </a:extLst>
              </a:tr>
              <a:tr h="45181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جشنواره شکرگزاری پسته دامغان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سمنان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دامغان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شهردامغان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919010"/>
                  </a:ext>
                </a:extLst>
              </a:tr>
              <a:tr h="48986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جشنواره برداشت محصول کشاورزی (آلو، گردو و...)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سمنان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مهدیشهر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شهرنمونه گردشگری شهمیرزاد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896789"/>
                  </a:ext>
                </a:extLst>
              </a:tr>
              <a:tr h="48986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همایش پیاده روی خانوادگی در محورهای گردشگری شهرستان مهدیشهر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سمنان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مهدیشهر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محورهای گردشگری شهر مهدیشهر و شهر نمونه گردشگری شهمیرزاد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6307561"/>
                  </a:ext>
                </a:extLst>
              </a:tr>
              <a:tr h="650112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جشنواره نان و غذا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سمنان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مهدیشهر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شهر نمونه گردشگری شهمیرزاد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3339732"/>
                  </a:ext>
                </a:extLst>
              </a:tr>
              <a:tr h="45181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مراسم نواختن زنگ گردشگري با ضرب زورخانه ای در دبستان و دبیرستان دوره اول دخترانه فردوسی مشهد و همزمان در روستاهای هدف گردشگری شهرستانها با مشارکت جامعه محلی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مشهد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 الی 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مدرسه فردوسی مشهد</a:t>
                      </a:r>
                      <a:b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</a:br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میدانگاه روستاهای هدف گردشگری استان با مشارکت جامعه محلی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352664"/>
                  </a:ext>
                </a:extLst>
              </a:tr>
              <a:tr h="48986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مراسم روشن شدن چراغ سبز گردشگری (گردشگری سبز) به صورت نمادین در تأسیسات گردشگری و اماکن متبرکه</a:t>
                      </a:r>
                      <a:b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</a:br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به نشانه آغاز هفته گردشگری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مشهد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الی 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تأسیسات گردشگری و اماکن متبرکه و هنرستانهای هتلداری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983548"/>
                  </a:ext>
                </a:extLst>
              </a:tr>
              <a:tr h="30099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آیین افتتاحیه هفته گردشگری همراه با خیر مقدم و اهدای گل به زائرین در پایانه‌های ورودی استان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مشهد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پایانه‌ها، فرودگاه، راه‌آهن مشهد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2671006"/>
                  </a:ext>
                </a:extLst>
              </a:tr>
              <a:tr h="335633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قصه گویی من کشورم را دوست دارم (قصه گویی کودکان و نوجوانان)</a:t>
                      </a:r>
                      <a:b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</a:br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با موضوعات: آیین ها و سنت ها، هویت دینی و بومی، سفر و گردشگری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مشهد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9:30 الی 11:30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موزه بزرگ خراسان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9181701"/>
                  </a:ext>
                </a:extLst>
              </a:tr>
              <a:tr h="45181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همایش گردشگری و تحول پایدار گردهمایی فعالان صنعت گردشگری استان و تعامل با متخصصین ملی و استانی در هفته گردشگری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مشهد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8:30 الی 11:30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سالن اتاق بازرگانی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069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9914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536E7-E417-9488-F3CD-98EB68F7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EBA48B-624D-3260-10B2-DA8FF2F8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E89840-BF6B-38DD-5DAC-FE5AE91A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682" y="232160"/>
            <a:ext cx="4970635" cy="679363"/>
          </a:xfrm>
        </p:spPr>
        <p:txBody>
          <a:bodyPr>
            <a:normAutofit/>
          </a:bodyPr>
          <a:lstStyle/>
          <a:p>
            <a:pPr rtl="1"/>
            <a:r>
              <a:rPr lang="fa-IR" sz="2500" b="1" dirty="0">
                <a:solidFill>
                  <a:srgbClr val="01A09B"/>
                </a:solidFill>
                <a:cs typeface="B Yekan" panose="00000400000000000000" pitchFamily="2" charset="-78"/>
              </a:rPr>
              <a:t>فهرست برنامه های مردمی استانها – 8</a:t>
            </a:r>
            <a:endParaRPr sz="2500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E178AD-5463-9DF6-3037-7983DEA84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615274"/>
              </p:ext>
            </p:extLst>
          </p:nvPr>
        </p:nvGraphicFramePr>
        <p:xfrm>
          <a:off x="327377" y="1099342"/>
          <a:ext cx="8539672" cy="5199486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642232">
                  <a:extLst>
                    <a:ext uri="{9D8B030D-6E8A-4147-A177-3AD203B41FA5}">
                      <a16:colId xmlns:a16="http://schemas.microsoft.com/office/drawing/2014/main" val="3815422753"/>
                    </a:ext>
                  </a:extLst>
                </a:gridCol>
                <a:gridCol w="2891151">
                  <a:extLst>
                    <a:ext uri="{9D8B030D-6E8A-4147-A177-3AD203B41FA5}">
                      <a16:colId xmlns:a16="http://schemas.microsoft.com/office/drawing/2014/main" val="3293924183"/>
                    </a:ext>
                  </a:extLst>
                </a:gridCol>
                <a:gridCol w="878990">
                  <a:extLst>
                    <a:ext uri="{9D8B030D-6E8A-4147-A177-3AD203B41FA5}">
                      <a16:colId xmlns:a16="http://schemas.microsoft.com/office/drawing/2014/main" val="1505368349"/>
                    </a:ext>
                  </a:extLst>
                </a:gridCol>
                <a:gridCol w="752240">
                  <a:extLst>
                    <a:ext uri="{9D8B030D-6E8A-4147-A177-3AD203B41FA5}">
                      <a16:colId xmlns:a16="http://schemas.microsoft.com/office/drawing/2014/main" val="843646240"/>
                    </a:ext>
                  </a:extLst>
                </a:gridCol>
                <a:gridCol w="976727">
                  <a:extLst>
                    <a:ext uri="{9D8B030D-6E8A-4147-A177-3AD203B41FA5}">
                      <a16:colId xmlns:a16="http://schemas.microsoft.com/office/drawing/2014/main" val="1174331708"/>
                    </a:ext>
                  </a:extLst>
                </a:gridCol>
                <a:gridCol w="963347">
                  <a:extLst>
                    <a:ext uri="{9D8B030D-6E8A-4147-A177-3AD203B41FA5}">
                      <a16:colId xmlns:a16="http://schemas.microsoft.com/office/drawing/2014/main" val="3644868638"/>
                    </a:ext>
                  </a:extLst>
                </a:gridCol>
                <a:gridCol w="1434985">
                  <a:extLst>
                    <a:ext uri="{9D8B030D-6E8A-4147-A177-3AD203B41FA5}">
                      <a16:colId xmlns:a16="http://schemas.microsoft.com/office/drawing/2014/main" val="389070415"/>
                    </a:ext>
                  </a:extLst>
                </a:gridCol>
              </a:tblGrid>
              <a:tr h="59934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ردیف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عنوان برنامه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استان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شهرستان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تاریخ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ساعت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مکان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03907"/>
                  </a:ext>
                </a:extLst>
              </a:tr>
              <a:tr h="48986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کارگاه آموزشی با موضوع: جهانی شدن؛ مقاصد گردشگری و تحول پایدار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مشهد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8:30 الی 11:30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سه راه ادبیات</a:t>
                      </a:r>
                      <a:b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</a:br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مجتمع شریعتی، سالن فردوسی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9403940"/>
                  </a:ext>
                </a:extLst>
              </a:tr>
              <a:tr h="45181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كارگاه آموزشی ویژه زائران غیر ایرانی و راهنمایان عرب زبان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مشهد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8:30 الی 11:30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حرم مطهر امام رضا (ع)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919010"/>
                  </a:ext>
                </a:extLst>
              </a:tr>
              <a:tr h="300721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تور گردشگری علمی بازدید موزه بزرگ و پارک کوهسنگی مشهد ویژه کودکان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مشهد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موزه بزرگ پارک کوهسنگی مشهد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896789"/>
                  </a:ext>
                </a:extLst>
              </a:tr>
              <a:tr h="48986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کارگاه آموزشی شهرداران استان "آینده شهر در آینه گردشگری"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مشهد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8:30 الی 11:30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هتل پارس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6307561"/>
                  </a:ext>
                </a:extLst>
              </a:tr>
              <a:tr h="435828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وبینار بین‌المللی گردشگری سلامت جلسه آنلاین ۶۰ دقیقه‌ای با پزشکان ایرانی و مخاطبان عراقی با موضوع: چرا ایران مقصد امن و مقرون ‌به‌ صرفه درمان است؟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مشهد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 الی 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بیمارستان رضوی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3339732"/>
                  </a:ext>
                </a:extLst>
              </a:tr>
              <a:tr h="45181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نشست تخصصی با عنوان "آموزش و تحول گردشگری" با حضور  جناب آقای تیموری مدیرکل محترم آموزش، مدیران، اساتید و نمایندگان مؤسسات آموزشی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مشهد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15:30 الی 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هتل میثاق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352664"/>
                  </a:ext>
                </a:extLst>
              </a:tr>
              <a:tr h="48986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تور جاذبه های گردشگری مشهد ویژه ناشنوایان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مشهد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آرامگاه فردوسی و پارک علمی پروفسور بازیما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983548"/>
                  </a:ext>
                </a:extLst>
              </a:tr>
              <a:tr h="30099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گردهمایی و آموزش با محوریت گردشگری سبز با مشارکت انجمن های مردم نهاد (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NGO) </a:t>
                      </a:r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زیست محیطی با عنوان : "پیوند میراث کهن و طبیعت سبز؛ گامی به سوی تحول پایدار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مشهد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آرامگاه نادری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2671006"/>
                  </a:ext>
                </a:extLst>
              </a:tr>
              <a:tr h="335633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"کارگاه آموزشی ویژه کم توانان" با شعار: گردشگری دسترس پذیر، حقی برای همه، گامی به سوی تحول پایدار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مشهد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8:30 الی 11:30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موزه بزرگ خراسان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9181701"/>
                  </a:ext>
                </a:extLst>
              </a:tr>
              <a:tr h="45181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آیین تکریم سالمندان به مناسبت مقارن شدن روز جهانی سالمندان و هفته گردشگری با حضور بیش از ۱۵۰۰ سالمند از سراسر کشور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مشهد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آرامگاه فردوسی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069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8468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536E7-E417-9488-F3CD-98EB68F7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EBA48B-624D-3260-10B2-DA8FF2F8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E89840-BF6B-38DD-5DAC-FE5AE91A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682" y="232160"/>
            <a:ext cx="4970635" cy="679363"/>
          </a:xfrm>
        </p:spPr>
        <p:txBody>
          <a:bodyPr>
            <a:normAutofit/>
          </a:bodyPr>
          <a:lstStyle/>
          <a:p>
            <a:pPr rtl="1"/>
            <a:r>
              <a:rPr lang="fa-IR" sz="2500" b="1" dirty="0">
                <a:solidFill>
                  <a:srgbClr val="01A09B"/>
                </a:solidFill>
                <a:cs typeface="B Yekan" panose="00000400000000000000" pitchFamily="2" charset="-78"/>
              </a:rPr>
              <a:t>فهرست برنامه های مردمی استانها - 9</a:t>
            </a:r>
            <a:endParaRPr sz="2500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E178AD-5463-9DF6-3037-7983DEA84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784017"/>
              </p:ext>
            </p:extLst>
          </p:nvPr>
        </p:nvGraphicFramePr>
        <p:xfrm>
          <a:off x="237066" y="1160102"/>
          <a:ext cx="8669866" cy="5630423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434250">
                  <a:extLst>
                    <a:ext uri="{9D8B030D-6E8A-4147-A177-3AD203B41FA5}">
                      <a16:colId xmlns:a16="http://schemas.microsoft.com/office/drawing/2014/main" val="3815422753"/>
                    </a:ext>
                  </a:extLst>
                </a:gridCol>
                <a:gridCol w="3032409">
                  <a:extLst>
                    <a:ext uri="{9D8B030D-6E8A-4147-A177-3AD203B41FA5}">
                      <a16:colId xmlns:a16="http://schemas.microsoft.com/office/drawing/2014/main" val="3293924183"/>
                    </a:ext>
                  </a:extLst>
                </a:gridCol>
                <a:gridCol w="1009013">
                  <a:extLst>
                    <a:ext uri="{9D8B030D-6E8A-4147-A177-3AD203B41FA5}">
                      <a16:colId xmlns:a16="http://schemas.microsoft.com/office/drawing/2014/main" val="1505368349"/>
                    </a:ext>
                  </a:extLst>
                </a:gridCol>
                <a:gridCol w="767679">
                  <a:extLst>
                    <a:ext uri="{9D8B030D-6E8A-4147-A177-3AD203B41FA5}">
                      <a16:colId xmlns:a16="http://schemas.microsoft.com/office/drawing/2014/main" val="843646240"/>
                    </a:ext>
                  </a:extLst>
                </a:gridCol>
                <a:gridCol w="991618">
                  <a:extLst>
                    <a:ext uri="{9D8B030D-6E8A-4147-A177-3AD203B41FA5}">
                      <a16:colId xmlns:a16="http://schemas.microsoft.com/office/drawing/2014/main" val="1174331708"/>
                    </a:ext>
                  </a:extLst>
                </a:gridCol>
                <a:gridCol w="978034">
                  <a:extLst>
                    <a:ext uri="{9D8B030D-6E8A-4147-A177-3AD203B41FA5}">
                      <a16:colId xmlns:a16="http://schemas.microsoft.com/office/drawing/2014/main" val="3644868638"/>
                    </a:ext>
                  </a:extLst>
                </a:gridCol>
                <a:gridCol w="1456863">
                  <a:extLst>
                    <a:ext uri="{9D8B030D-6E8A-4147-A177-3AD203B41FA5}">
                      <a16:colId xmlns:a16="http://schemas.microsoft.com/office/drawing/2014/main" val="389070415"/>
                    </a:ext>
                  </a:extLst>
                </a:gridCol>
              </a:tblGrid>
              <a:tr h="42034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ردیف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عنوان برنامه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استان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شهرستان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تاریخ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ساعت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مکان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03907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مراسم نکوداشت هفته گردشگری و تجلیل از فعالان و پیشکسوتان حوزه گردشگری به همراه رونمایی از لوح مشهد؛ شهر نمونه گردشگری دسترس پذیر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مشهد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18 الی 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هتل نوین پلاس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940394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کودک و گردشگری (هم پیمان با فردوسی)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مشهد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11:30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مجموعه فرهنگی و تاریخی فردوسی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919010"/>
                  </a:ext>
                </a:extLst>
              </a:tr>
              <a:tr h="384528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کارگاه آموزشی برای مترجمان و لیدرهای سلامت با موضوع: «مهارت ارتباط با بیماران خارجی و اصول فرهنگی» و همایش تخصصی نیم‌روزه با عنوان: «گردشگری سلامت؛ فرصت‌های خراسان برای بازار عراق و افغانستان همراه با سخنرانی کوتاه و پنل پرسش و پاسخ با پزشکان و فعالان گردشگری خارجی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مشهد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الی 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بیمارستان رضوی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896789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قطار گردشگری برگزاری تور گردشگری سرخس ویژه فعالان صنعت گردشگری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مشهد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معرفی جاذبه های گردشگری سرخس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6307561"/>
                  </a:ext>
                </a:extLst>
              </a:tr>
              <a:tr h="461786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نمایشگاه و نشست تخصصی جایگاه گوهرسنگها و زیورآلات سنتی در سوغات شهر مشهد به همراه ورکشاپ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مشهد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 الی 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مجتمع گردشگری باباقدرت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3339732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تورهای مشهد گردی ویژه فعالان گردشگری استان اجرای 7 گذر در سطح شهر مشهد با عنوان: گذر بافت تاریخی مشهد با همراهی شتاب دهنده ماموت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مشهد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8:30 الی 11:30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 گذر تاریخی مشهد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352664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برگزاری میز گردشگری خوراک در قالب دورهمی با قدیمی ترین رستورانداران و سوغات فروشان مشهد با عنوان: "سنت و طعم در هفته گردشگری"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مشهد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 الی 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هتل آبان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983548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مشارکت در نمایشگاه هفته ملی کودک به مناسبت تقارن هفته ملی کودک با هفته گردشگری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مشهد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 الی 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مرکز شماره 8 کانون پرورش فکری کودکان مشهد قاسم آباد شهرک رازی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2671006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تور گردشگری علمی (هرباريوم پژوهشكدة علوم گياهي دانشگاه فردوسي مشهد) ویژه لیدرتورها و اساتید گردشگری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مشهد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پژوهشكدة علوم گياهي دانشگاه فردوسي مشهد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918170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مسابقه نقاشی برای کودکان با موضوع گردشگری "میز گردشگری هنری در خانه ملک "  با شعار: هنر؛ روح گردشگری، راهی به سوی تحول پایدار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مشهد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خانه ملک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069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7573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536E7-E417-9488-F3CD-98EB68F7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EBA48B-624D-3260-10B2-DA8FF2F8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E89840-BF6B-38DD-5DAC-FE5AE91A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682" y="232160"/>
            <a:ext cx="4970635" cy="679363"/>
          </a:xfrm>
        </p:spPr>
        <p:txBody>
          <a:bodyPr>
            <a:normAutofit/>
          </a:bodyPr>
          <a:lstStyle/>
          <a:p>
            <a:pPr rtl="1"/>
            <a:r>
              <a:rPr lang="fa-IR" sz="2500" b="1" dirty="0">
                <a:solidFill>
                  <a:srgbClr val="01A09B"/>
                </a:solidFill>
                <a:cs typeface="B Yekan" panose="00000400000000000000" pitchFamily="2" charset="-78"/>
              </a:rPr>
              <a:t>فهرست برنامه های مردمی استانها - 10</a:t>
            </a:r>
            <a:endParaRPr sz="2500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E178AD-5463-9DF6-3037-7983DEA84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83502"/>
              </p:ext>
            </p:extLst>
          </p:nvPr>
        </p:nvGraphicFramePr>
        <p:xfrm>
          <a:off x="514014" y="1200940"/>
          <a:ext cx="8115969" cy="5231402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610367">
                  <a:extLst>
                    <a:ext uri="{9D8B030D-6E8A-4147-A177-3AD203B41FA5}">
                      <a16:colId xmlns:a16="http://schemas.microsoft.com/office/drawing/2014/main" val="3815422753"/>
                    </a:ext>
                  </a:extLst>
                </a:gridCol>
                <a:gridCol w="2634816">
                  <a:extLst>
                    <a:ext uri="{9D8B030D-6E8A-4147-A177-3AD203B41FA5}">
                      <a16:colId xmlns:a16="http://schemas.microsoft.com/office/drawing/2014/main" val="3293924183"/>
                    </a:ext>
                  </a:extLst>
                </a:gridCol>
                <a:gridCol w="790222">
                  <a:extLst>
                    <a:ext uri="{9D8B030D-6E8A-4147-A177-3AD203B41FA5}">
                      <a16:colId xmlns:a16="http://schemas.microsoft.com/office/drawing/2014/main" val="1505368349"/>
                    </a:ext>
                  </a:extLst>
                </a:gridCol>
                <a:gridCol w="872961">
                  <a:extLst>
                    <a:ext uri="{9D8B030D-6E8A-4147-A177-3AD203B41FA5}">
                      <a16:colId xmlns:a16="http://schemas.microsoft.com/office/drawing/2014/main" val="843646240"/>
                    </a:ext>
                  </a:extLst>
                </a:gridCol>
                <a:gridCol w="928266">
                  <a:extLst>
                    <a:ext uri="{9D8B030D-6E8A-4147-A177-3AD203B41FA5}">
                      <a16:colId xmlns:a16="http://schemas.microsoft.com/office/drawing/2014/main" val="1174331708"/>
                    </a:ext>
                  </a:extLst>
                </a:gridCol>
                <a:gridCol w="915550">
                  <a:extLst>
                    <a:ext uri="{9D8B030D-6E8A-4147-A177-3AD203B41FA5}">
                      <a16:colId xmlns:a16="http://schemas.microsoft.com/office/drawing/2014/main" val="3644868638"/>
                    </a:ext>
                  </a:extLst>
                </a:gridCol>
                <a:gridCol w="1363787">
                  <a:extLst>
                    <a:ext uri="{9D8B030D-6E8A-4147-A177-3AD203B41FA5}">
                      <a16:colId xmlns:a16="http://schemas.microsoft.com/office/drawing/2014/main" val="389070415"/>
                    </a:ext>
                  </a:extLst>
                </a:gridCol>
              </a:tblGrid>
              <a:tr h="65898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ردیف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عنوان برنامه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استان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شهرستان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تاریخ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ساعت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مکان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03907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برنامه کودک و گردشگری خلاق برای کودکان و نوجوانان 5 تا 17 سال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مشهد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 الی 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مجموعه فرهنگی و تاریخی مصلی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940394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نمایشگاه خودروهای کلاسیک سافاری، کمپر، موتورها و دوچرخه های گردشگری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مشهد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17 الی 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برج سلمان مشهد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91901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مراسم نواختن زنگ گردشگری با ضرب زورخانه ای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نیشابور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 الی 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دبیرستان پسرانه حسینیان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896789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نشست میز گردشگری ادبی نیشابور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نیشابور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دبیرستان خیام نیشابور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630756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اجرای تور نیم روزه گردشگری ویژه سالمندان (در روز سالمند)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نیشابور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جاذبه های فرهنگی و گردشگری شهرستان نیشابور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3339732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کارگاه آموزشی ویژه دهیاران گناباد - بجستان - مه ولات</a:t>
                      </a:r>
                      <a:b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</a:br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"گردشگری روستایی؛ پیشران تحول پایدار در توسعه محلی"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گناباد</a:t>
                      </a:r>
                      <a:b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</a:br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بجستان مه ولات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گناباد – سالن چمران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352664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جشنواره گردشگری "هنر و تاریخ " همراه با مراسم بهره برداری از آسیاب تاریخی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تربت حیدریه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روستای قلعه نو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983548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اجرای رالی موتور و دوچرخه با شعار "گردشگری سبز"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تربت حیدریه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منطقه بایگ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2671006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غذا و مسابقه پرواز بادبادکها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فریمان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سد فریمان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918170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نواختن زنگ گردشگری در یکی از مدارس فریمان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فریمان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فریمان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069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355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536E7-E417-9488-F3CD-98EB68F7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EBA48B-624D-3260-10B2-DA8FF2F8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E89840-BF6B-38DD-5DAC-FE5AE91A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682" y="232160"/>
            <a:ext cx="4970635" cy="679363"/>
          </a:xfrm>
        </p:spPr>
        <p:txBody>
          <a:bodyPr>
            <a:normAutofit/>
          </a:bodyPr>
          <a:lstStyle/>
          <a:p>
            <a:pPr rtl="1"/>
            <a:r>
              <a:rPr lang="fa-IR" sz="2500" b="1" dirty="0">
                <a:solidFill>
                  <a:srgbClr val="01A09B"/>
                </a:solidFill>
                <a:cs typeface="B Yekan" panose="00000400000000000000" pitchFamily="2" charset="-78"/>
              </a:rPr>
              <a:t>فهرست برنامه های مردمی استانها - 11</a:t>
            </a:r>
            <a:endParaRPr sz="2500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E178AD-5463-9DF6-3037-7983DEA84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596153"/>
              </p:ext>
            </p:extLst>
          </p:nvPr>
        </p:nvGraphicFramePr>
        <p:xfrm>
          <a:off x="514014" y="1200940"/>
          <a:ext cx="8115969" cy="5338427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610367">
                  <a:extLst>
                    <a:ext uri="{9D8B030D-6E8A-4147-A177-3AD203B41FA5}">
                      <a16:colId xmlns:a16="http://schemas.microsoft.com/office/drawing/2014/main" val="3815422753"/>
                    </a:ext>
                  </a:extLst>
                </a:gridCol>
                <a:gridCol w="2634816">
                  <a:extLst>
                    <a:ext uri="{9D8B030D-6E8A-4147-A177-3AD203B41FA5}">
                      <a16:colId xmlns:a16="http://schemas.microsoft.com/office/drawing/2014/main" val="3293924183"/>
                    </a:ext>
                  </a:extLst>
                </a:gridCol>
                <a:gridCol w="790222">
                  <a:extLst>
                    <a:ext uri="{9D8B030D-6E8A-4147-A177-3AD203B41FA5}">
                      <a16:colId xmlns:a16="http://schemas.microsoft.com/office/drawing/2014/main" val="1505368349"/>
                    </a:ext>
                  </a:extLst>
                </a:gridCol>
                <a:gridCol w="872961">
                  <a:extLst>
                    <a:ext uri="{9D8B030D-6E8A-4147-A177-3AD203B41FA5}">
                      <a16:colId xmlns:a16="http://schemas.microsoft.com/office/drawing/2014/main" val="843646240"/>
                    </a:ext>
                  </a:extLst>
                </a:gridCol>
                <a:gridCol w="928266">
                  <a:extLst>
                    <a:ext uri="{9D8B030D-6E8A-4147-A177-3AD203B41FA5}">
                      <a16:colId xmlns:a16="http://schemas.microsoft.com/office/drawing/2014/main" val="1174331708"/>
                    </a:ext>
                  </a:extLst>
                </a:gridCol>
                <a:gridCol w="915550">
                  <a:extLst>
                    <a:ext uri="{9D8B030D-6E8A-4147-A177-3AD203B41FA5}">
                      <a16:colId xmlns:a16="http://schemas.microsoft.com/office/drawing/2014/main" val="3644868638"/>
                    </a:ext>
                  </a:extLst>
                </a:gridCol>
                <a:gridCol w="1363787">
                  <a:extLst>
                    <a:ext uri="{9D8B030D-6E8A-4147-A177-3AD203B41FA5}">
                      <a16:colId xmlns:a16="http://schemas.microsoft.com/office/drawing/2014/main" val="389070415"/>
                    </a:ext>
                  </a:extLst>
                </a:gridCol>
              </a:tblGrid>
              <a:tr h="65898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ردیف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عنوان برنامه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استان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شهرستان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تاریخ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ساعت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مکان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03907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تور بازدید از منطقه حفاظت شده محیط‌زیستی شیر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سبزوار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منطقه حفاظت شده شیر احمد سبزوار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940394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تور دوچرخه سواری بناهای تاریخی شهرستان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سبزوار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از مجتمع خدمات رفاهی مجلل تا آرامگاه اسرار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91901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همایش اسب دوانی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سبزوار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محل باشگاه سوارکاری سبزوار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896789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نشست تخصصی حوزه گردشگری برای دهیاران بخش طرقبه و شاندیز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طرقبه شاندیز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هتل ثامن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630756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کارگاه آموزشی با هدف معرفی ظرفیتهای گردشگری مذهبی و طبیعی و توسعه صنایع دستی شهرستان کاشمر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کاشمر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دانشگاه آزاد کاشمر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3339732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تور کاشمرگردی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کاشمر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جاذبه های زیارتی و گردشگری کاشمر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352664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نشست و هم اندیشی با مدیران واحدهای گردشگری چناران و مراسم تقدیر از مدیر واحد نمونه شهرستان چناران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چناران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اقامتگاه بوم گردی منیژگان روستای بارو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983548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تور بازدید گروهی فعالان حوزه گردشگری از برج رادکان و رصد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چناران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برج رادکان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2671006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برداشت میوه های درختی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چناران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چناران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918170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ورکشاپ گردشگری هنری</a:t>
                      </a:r>
                      <a:b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</a:br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(نشست هنرمندان نقاشی و مجسمه سازی همراه با وورکشاپ و موسیقی سنتی)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فیروزه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شهرستان فیروزه روستای حسین آباد منزل استاد کمال الملک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069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01285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536E7-E417-9488-F3CD-98EB68F7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EBA48B-624D-3260-10B2-DA8FF2F8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E89840-BF6B-38DD-5DAC-FE5AE91A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682" y="232160"/>
            <a:ext cx="4970635" cy="679363"/>
          </a:xfrm>
        </p:spPr>
        <p:txBody>
          <a:bodyPr>
            <a:normAutofit/>
          </a:bodyPr>
          <a:lstStyle/>
          <a:p>
            <a:pPr rtl="1"/>
            <a:r>
              <a:rPr lang="fa-IR" sz="2500" b="1" dirty="0">
                <a:solidFill>
                  <a:srgbClr val="01A09B"/>
                </a:solidFill>
                <a:cs typeface="B Yekan" panose="00000400000000000000" pitchFamily="2" charset="-78"/>
              </a:rPr>
              <a:t>فهرست برنامه های مردمی استانها - 12</a:t>
            </a:r>
            <a:endParaRPr sz="2500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E178AD-5463-9DF6-3037-7983DEA84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606394"/>
              </p:ext>
            </p:extLst>
          </p:nvPr>
        </p:nvGraphicFramePr>
        <p:xfrm>
          <a:off x="347317" y="1315270"/>
          <a:ext cx="8449363" cy="5185861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635440">
                  <a:extLst>
                    <a:ext uri="{9D8B030D-6E8A-4147-A177-3AD203B41FA5}">
                      <a16:colId xmlns:a16="http://schemas.microsoft.com/office/drawing/2014/main" val="3815422753"/>
                    </a:ext>
                  </a:extLst>
                </a:gridCol>
                <a:gridCol w="2743051">
                  <a:extLst>
                    <a:ext uri="{9D8B030D-6E8A-4147-A177-3AD203B41FA5}">
                      <a16:colId xmlns:a16="http://schemas.microsoft.com/office/drawing/2014/main" val="3293924183"/>
                    </a:ext>
                  </a:extLst>
                </a:gridCol>
                <a:gridCol w="822683">
                  <a:extLst>
                    <a:ext uri="{9D8B030D-6E8A-4147-A177-3AD203B41FA5}">
                      <a16:colId xmlns:a16="http://schemas.microsoft.com/office/drawing/2014/main" val="1505368349"/>
                    </a:ext>
                  </a:extLst>
                </a:gridCol>
                <a:gridCol w="908821">
                  <a:extLst>
                    <a:ext uri="{9D8B030D-6E8A-4147-A177-3AD203B41FA5}">
                      <a16:colId xmlns:a16="http://schemas.microsoft.com/office/drawing/2014/main" val="843646240"/>
                    </a:ext>
                  </a:extLst>
                </a:gridCol>
                <a:gridCol w="966398">
                  <a:extLst>
                    <a:ext uri="{9D8B030D-6E8A-4147-A177-3AD203B41FA5}">
                      <a16:colId xmlns:a16="http://schemas.microsoft.com/office/drawing/2014/main" val="1174331708"/>
                    </a:ext>
                  </a:extLst>
                </a:gridCol>
                <a:gridCol w="953160">
                  <a:extLst>
                    <a:ext uri="{9D8B030D-6E8A-4147-A177-3AD203B41FA5}">
                      <a16:colId xmlns:a16="http://schemas.microsoft.com/office/drawing/2014/main" val="3644868638"/>
                    </a:ext>
                  </a:extLst>
                </a:gridCol>
                <a:gridCol w="1419810">
                  <a:extLst>
                    <a:ext uri="{9D8B030D-6E8A-4147-A177-3AD203B41FA5}">
                      <a16:colId xmlns:a16="http://schemas.microsoft.com/office/drawing/2014/main" val="389070415"/>
                    </a:ext>
                  </a:extLst>
                </a:gridCol>
              </a:tblGrid>
              <a:tr h="50641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ردیف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عنوان برنامه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استان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شهرستان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تاریخ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ساعت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مکان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03907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تور آشناسازی مجموعه تاریخی مزار مولانا تایبادی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تایباد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مجموعه تاریخی مزارمولانا تایبادی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940394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گردشگری و کودک (برنامه پرواز بادبادک ها)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زبرخان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شهر درود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91901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تور تعدادی از فرهنگیان و طلاب و آشناسازی با روستاهای تاریخی باب الحکم و فیروزآباد و محوطه تاریخی فیروزآباد و محل عبور امام رضا (ع)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بردسکن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روستاهای تاریخی باب الحکم و فیروزآباد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896789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کارگاه آموزشی آشناسازی کودکان با جاذبه های گردشگری و میراث فرهنگی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بردسکن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موزه مردم شناسی بردسکن و ...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630756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هماهنگی برای عزیمت سایکل توریسم تربت جام حداقل 30 نفر از مبدا  به سمت خواف با پیام: "گردشگری و تحول پایدار"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تربت جام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روستای گردشگری عبدل‌آباد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3339732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بازی های آیینی تربت جام ثبت شده در تقویم رویدادهای گردشگری کشور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تربت جام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مجموعه فرهنگی گردشگری رباط جام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352664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جشن عروسی سنتی و خنچه‌بران روستای مکی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کوهسرخ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0/6875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از روستای مکی به سمت حمام قدیمی شهر ریوش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983548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نشست فعالان گردشگری خلیل آباد و تجلیل از پیشکسوتان و سرمایه گذاران با حضور مسئولین و دهیاران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خلیل‌آباد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اداره میراث فرهنگی خلیل‌آباد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2671006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تور گردشگری یک روزه جهت دانش‌آموزان  و پذیرایی از آنان در مراکز گردشگری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خلیل‌آباد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سرمزده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918170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پسته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جوین و جغتای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شهرستان جوین</a:t>
                      </a:r>
                      <a:b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</a:br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روستای کریم آباد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069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66834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536E7-E417-9488-F3CD-98EB68F7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EBA48B-624D-3260-10B2-DA8FF2F8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E89840-BF6B-38DD-5DAC-FE5AE91A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682" y="232160"/>
            <a:ext cx="4970635" cy="679363"/>
          </a:xfrm>
        </p:spPr>
        <p:txBody>
          <a:bodyPr>
            <a:normAutofit/>
          </a:bodyPr>
          <a:lstStyle/>
          <a:p>
            <a:pPr rtl="1"/>
            <a:r>
              <a:rPr lang="fa-IR" sz="2500" b="1" dirty="0">
                <a:solidFill>
                  <a:srgbClr val="01A09B"/>
                </a:solidFill>
                <a:cs typeface="B Yekan" panose="00000400000000000000" pitchFamily="2" charset="-78"/>
              </a:rPr>
              <a:t>فهرست برنامه های مردمی استانها - 13</a:t>
            </a:r>
            <a:endParaRPr sz="2500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E178AD-5463-9DF6-3037-7983DEA84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204517"/>
              </p:ext>
            </p:extLst>
          </p:nvPr>
        </p:nvGraphicFramePr>
        <p:xfrm>
          <a:off x="514014" y="1200940"/>
          <a:ext cx="8115969" cy="5539490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610367">
                  <a:extLst>
                    <a:ext uri="{9D8B030D-6E8A-4147-A177-3AD203B41FA5}">
                      <a16:colId xmlns:a16="http://schemas.microsoft.com/office/drawing/2014/main" val="3815422753"/>
                    </a:ext>
                  </a:extLst>
                </a:gridCol>
                <a:gridCol w="2634816">
                  <a:extLst>
                    <a:ext uri="{9D8B030D-6E8A-4147-A177-3AD203B41FA5}">
                      <a16:colId xmlns:a16="http://schemas.microsoft.com/office/drawing/2014/main" val="3293924183"/>
                    </a:ext>
                  </a:extLst>
                </a:gridCol>
                <a:gridCol w="790222">
                  <a:extLst>
                    <a:ext uri="{9D8B030D-6E8A-4147-A177-3AD203B41FA5}">
                      <a16:colId xmlns:a16="http://schemas.microsoft.com/office/drawing/2014/main" val="1505368349"/>
                    </a:ext>
                  </a:extLst>
                </a:gridCol>
                <a:gridCol w="872961">
                  <a:extLst>
                    <a:ext uri="{9D8B030D-6E8A-4147-A177-3AD203B41FA5}">
                      <a16:colId xmlns:a16="http://schemas.microsoft.com/office/drawing/2014/main" val="843646240"/>
                    </a:ext>
                  </a:extLst>
                </a:gridCol>
                <a:gridCol w="928266">
                  <a:extLst>
                    <a:ext uri="{9D8B030D-6E8A-4147-A177-3AD203B41FA5}">
                      <a16:colId xmlns:a16="http://schemas.microsoft.com/office/drawing/2014/main" val="1174331708"/>
                    </a:ext>
                  </a:extLst>
                </a:gridCol>
                <a:gridCol w="915550">
                  <a:extLst>
                    <a:ext uri="{9D8B030D-6E8A-4147-A177-3AD203B41FA5}">
                      <a16:colId xmlns:a16="http://schemas.microsoft.com/office/drawing/2014/main" val="3644868638"/>
                    </a:ext>
                  </a:extLst>
                </a:gridCol>
                <a:gridCol w="1363787">
                  <a:extLst>
                    <a:ext uri="{9D8B030D-6E8A-4147-A177-3AD203B41FA5}">
                      <a16:colId xmlns:a16="http://schemas.microsoft.com/office/drawing/2014/main" val="389070415"/>
                    </a:ext>
                  </a:extLst>
                </a:gridCol>
              </a:tblGrid>
              <a:tr h="68581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 smtClean="0">
                          <a:effectLst/>
                          <a:cs typeface="B Yekan" panose="00000400000000000000" pitchFamily="2" charset="-78"/>
                        </a:rPr>
                        <a:t>ردیفظ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عنوان برنامه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استان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شهرستان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تاریخ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ساعت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مکان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03907"/>
                  </a:ext>
                </a:extLst>
              </a:tr>
              <a:tr h="35884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 بزرگداشت روز جهانی گردشگری و  تقدیر و سپاس از مدیران برتر شهرستان درگز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درگز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18 الی 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مجتمع اقامتی و پذیرایی پسران یدالله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9403940"/>
                  </a:ext>
                </a:extLst>
              </a:tr>
              <a:tr h="516998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کارگاه آموزشی  برای بخشداران و دهیاران با عنوان: «گردشگری حلقه گمشده توسعه اقصادی شهرستان درگز»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درگز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سالن اجتماعات </a:t>
                      </a:r>
                      <a:b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</a:br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شهید صیاد فرمانداری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919010"/>
                  </a:ext>
                </a:extLst>
              </a:tr>
              <a:tr h="516998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پویش مردمی بازدید و آشنایی از سایت موزه بندیان به صورت بر خط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درگز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 الی 7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سایت موزه بندیان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896789"/>
                  </a:ext>
                </a:extLst>
              </a:tr>
              <a:tr h="35884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نشست دانش آموزی "فرهنگ سازی گردشگری پایدار" به همراه بازدید دانش آموزان از آرامگاه منجم بزرگ بیهقی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ششتمد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آرامگاه بیهقی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6307561"/>
                  </a:ext>
                </a:extLst>
              </a:tr>
              <a:tr h="516998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نشست مشترک رفع موانع و مشکلات حوزه گردشگری گلبهار با رویکرد گردشگری و تحول پایدار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گلبهار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روستای گردشگری فریزی</a:t>
                      </a:r>
                      <a:b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</a:br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اقامتگاه بوم گردی بام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3339732"/>
                  </a:ext>
                </a:extLst>
              </a:tr>
              <a:tr h="516998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نمایشگاه صنایع دستی و مشاغل خانگی و غذاهای محلی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گلبهار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مجتمع تفریحی توریستی سنجاقک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352664"/>
                  </a:ext>
                </a:extLst>
              </a:tr>
              <a:tr h="516998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بازدید رایگان از موزه‌ها و اماکن تاریخی تحت پوشش اداره کل استان گیلان و سایر ارگانها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رشت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موزه های استان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983548"/>
                  </a:ext>
                </a:extLst>
              </a:tr>
              <a:tr h="516998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 </a:t>
                      </a:r>
                      <a:r>
                        <a:rPr lang="fa-IR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 </a:t>
                      </a:r>
                      <a:r>
                        <a:rPr lang="fa-IR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میز خوراک غذاهای فراموش شده یا در حال فراموشی درسطح برخی از شهرستانها و اقامتگاههای بومگردی</a:t>
                      </a:r>
                      <a:r>
                        <a:rPr lang="fa-IR" sz="13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</a:t>
                      </a:r>
                      <a:endParaRPr lang="fa-IR" sz="1100" b="0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رشت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سطح شهرستانها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2671006"/>
                  </a:ext>
                </a:extLst>
              </a:tr>
              <a:tr h="516998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برگزاری همایش تجلیل از خادمین ستاد خدمات سفر گیلان در سال 1404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رشت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تالار مرکزی رشت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9181701"/>
                  </a:ext>
                </a:extLst>
              </a:tr>
              <a:tr h="516998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بازدید از رصدخانه و برگزاری دوره آموزشی نجوم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رشت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رصد خانه رشت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069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8827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536E7-E417-9488-F3CD-98EB68F7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EBA48B-624D-3260-10B2-DA8FF2F8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E89840-BF6B-38DD-5DAC-FE5AE91A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682" y="232160"/>
            <a:ext cx="4970635" cy="679363"/>
          </a:xfrm>
        </p:spPr>
        <p:txBody>
          <a:bodyPr>
            <a:normAutofit/>
          </a:bodyPr>
          <a:lstStyle/>
          <a:p>
            <a:pPr rtl="1"/>
            <a:r>
              <a:rPr lang="fa-IR" sz="2500" b="1" dirty="0">
                <a:solidFill>
                  <a:srgbClr val="01A09B"/>
                </a:solidFill>
                <a:cs typeface="B Yekan" panose="00000400000000000000" pitchFamily="2" charset="-78"/>
              </a:rPr>
              <a:t>فهرست برنامه های مردمی استانها - 14</a:t>
            </a:r>
            <a:endParaRPr sz="2500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E178AD-5463-9DF6-3037-7983DEA84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223084"/>
              </p:ext>
            </p:extLst>
          </p:nvPr>
        </p:nvGraphicFramePr>
        <p:xfrm>
          <a:off x="514014" y="1200940"/>
          <a:ext cx="8115969" cy="5155727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610367">
                  <a:extLst>
                    <a:ext uri="{9D8B030D-6E8A-4147-A177-3AD203B41FA5}">
                      <a16:colId xmlns:a16="http://schemas.microsoft.com/office/drawing/2014/main" val="3815422753"/>
                    </a:ext>
                  </a:extLst>
                </a:gridCol>
                <a:gridCol w="2634816">
                  <a:extLst>
                    <a:ext uri="{9D8B030D-6E8A-4147-A177-3AD203B41FA5}">
                      <a16:colId xmlns:a16="http://schemas.microsoft.com/office/drawing/2014/main" val="3293924183"/>
                    </a:ext>
                  </a:extLst>
                </a:gridCol>
                <a:gridCol w="790222">
                  <a:extLst>
                    <a:ext uri="{9D8B030D-6E8A-4147-A177-3AD203B41FA5}">
                      <a16:colId xmlns:a16="http://schemas.microsoft.com/office/drawing/2014/main" val="1505368349"/>
                    </a:ext>
                  </a:extLst>
                </a:gridCol>
                <a:gridCol w="872961">
                  <a:extLst>
                    <a:ext uri="{9D8B030D-6E8A-4147-A177-3AD203B41FA5}">
                      <a16:colId xmlns:a16="http://schemas.microsoft.com/office/drawing/2014/main" val="843646240"/>
                    </a:ext>
                  </a:extLst>
                </a:gridCol>
                <a:gridCol w="928266">
                  <a:extLst>
                    <a:ext uri="{9D8B030D-6E8A-4147-A177-3AD203B41FA5}">
                      <a16:colId xmlns:a16="http://schemas.microsoft.com/office/drawing/2014/main" val="1174331708"/>
                    </a:ext>
                  </a:extLst>
                </a:gridCol>
                <a:gridCol w="915550">
                  <a:extLst>
                    <a:ext uri="{9D8B030D-6E8A-4147-A177-3AD203B41FA5}">
                      <a16:colId xmlns:a16="http://schemas.microsoft.com/office/drawing/2014/main" val="3644868638"/>
                    </a:ext>
                  </a:extLst>
                </a:gridCol>
                <a:gridCol w="1363787">
                  <a:extLst>
                    <a:ext uri="{9D8B030D-6E8A-4147-A177-3AD203B41FA5}">
                      <a16:colId xmlns:a16="http://schemas.microsoft.com/office/drawing/2014/main" val="389070415"/>
                    </a:ext>
                  </a:extLst>
                </a:gridCol>
              </a:tblGrid>
              <a:tr h="65898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ردیف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عنوان برنامه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استان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شهرستان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تاریخ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ساعت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مکان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03907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جشنواره و میز خوراک در پیاده راه شهرداری رشت (یکروزه)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رشت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پیاده راه رشت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940394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جشنواره اقوام شهرستان رودبار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رودبار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شهرستان رودبار- بخش لوشان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91901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جشنواره خرمن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ماسال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 و 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روستای خرفکوره ماسال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896789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نمایشگاه صنایع دستی در شهرستان ماسال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ماسال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 و 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سالن همکف اداره ارشاد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630756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 نمایشگاه صنایع دستی و سوغات با همکاری شهرداری لنگرود.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لنگرود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 و 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جنب پل خشتی قسمت مشاهیر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3339732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پاکسازی سواحل با همکاری شهرداری چاف و چمخاله با کمک فعالان و سمن‌های زیست محیطی، دفاتر خدمات مسافرتی و راهنمایان گردشگری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لنگرود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سواحل چاف و چمخاله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352664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نمایشگاه صنایع دستی در شهرستان لاهیجان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لاهیجان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 شهریور الی 30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موزه ابریشم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983548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بازدید رایگان عموم از موزه های تاریخی شیلات کیا شهر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آستانه اشرفیه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موزه های تاریخی شیلات کیا شهر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2671006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700" b="0" i="0" u="none" strike="noStrike">
                          <a:solidFill>
                            <a:srgbClr val="0066CC"/>
                          </a:solidFill>
                          <a:effectLst/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  </a:t>
                      </a:r>
                      <a:r>
                        <a:rPr lang="fa-IR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    </a:t>
                      </a:r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تور یک روزه رایگان انزلی گردی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انزلی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شهرستان انزلی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918170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مسابقه نقاشی از جاذبه های دیدنی 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انزلی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کانون پرورش فکری کودکان و نوجوان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069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49571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536E7-E417-9488-F3CD-98EB68F7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EBA48B-624D-3260-10B2-DA8FF2F8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E89840-BF6B-38DD-5DAC-FE5AE91A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682" y="232160"/>
            <a:ext cx="4970635" cy="679363"/>
          </a:xfrm>
        </p:spPr>
        <p:txBody>
          <a:bodyPr>
            <a:normAutofit/>
          </a:bodyPr>
          <a:lstStyle/>
          <a:p>
            <a:pPr rtl="1"/>
            <a:r>
              <a:rPr lang="fa-IR" sz="2500" b="1" dirty="0">
                <a:solidFill>
                  <a:srgbClr val="01A09B"/>
                </a:solidFill>
                <a:cs typeface="B Yekan" panose="00000400000000000000" pitchFamily="2" charset="-78"/>
              </a:rPr>
              <a:t>فهرست برنامه های مردمی استانها - 15</a:t>
            </a:r>
            <a:endParaRPr sz="2500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E178AD-5463-9DF6-3037-7983DEA84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282393"/>
              </p:ext>
            </p:extLst>
          </p:nvPr>
        </p:nvGraphicFramePr>
        <p:xfrm>
          <a:off x="514014" y="1200940"/>
          <a:ext cx="8115969" cy="5155727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610367">
                  <a:extLst>
                    <a:ext uri="{9D8B030D-6E8A-4147-A177-3AD203B41FA5}">
                      <a16:colId xmlns:a16="http://schemas.microsoft.com/office/drawing/2014/main" val="3815422753"/>
                    </a:ext>
                  </a:extLst>
                </a:gridCol>
                <a:gridCol w="2634816">
                  <a:extLst>
                    <a:ext uri="{9D8B030D-6E8A-4147-A177-3AD203B41FA5}">
                      <a16:colId xmlns:a16="http://schemas.microsoft.com/office/drawing/2014/main" val="3293924183"/>
                    </a:ext>
                  </a:extLst>
                </a:gridCol>
                <a:gridCol w="790222">
                  <a:extLst>
                    <a:ext uri="{9D8B030D-6E8A-4147-A177-3AD203B41FA5}">
                      <a16:colId xmlns:a16="http://schemas.microsoft.com/office/drawing/2014/main" val="1505368349"/>
                    </a:ext>
                  </a:extLst>
                </a:gridCol>
                <a:gridCol w="872961">
                  <a:extLst>
                    <a:ext uri="{9D8B030D-6E8A-4147-A177-3AD203B41FA5}">
                      <a16:colId xmlns:a16="http://schemas.microsoft.com/office/drawing/2014/main" val="843646240"/>
                    </a:ext>
                  </a:extLst>
                </a:gridCol>
                <a:gridCol w="928266">
                  <a:extLst>
                    <a:ext uri="{9D8B030D-6E8A-4147-A177-3AD203B41FA5}">
                      <a16:colId xmlns:a16="http://schemas.microsoft.com/office/drawing/2014/main" val="1174331708"/>
                    </a:ext>
                  </a:extLst>
                </a:gridCol>
                <a:gridCol w="915550">
                  <a:extLst>
                    <a:ext uri="{9D8B030D-6E8A-4147-A177-3AD203B41FA5}">
                      <a16:colId xmlns:a16="http://schemas.microsoft.com/office/drawing/2014/main" val="3644868638"/>
                    </a:ext>
                  </a:extLst>
                </a:gridCol>
                <a:gridCol w="1363787">
                  <a:extLst>
                    <a:ext uri="{9D8B030D-6E8A-4147-A177-3AD203B41FA5}">
                      <a16:colId xmlns:a16="http://schemas.microsoft.com/office/drawing/2014/main" val="389070415"/>
                    </a:ext>
                  </a:extLst>
                </a:gridCol>
              </a:tblGrid>
              <a:tr h="65898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ردیف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عنوان برنامه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استان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شهرستان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تاریخ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ساعت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مکان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03907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      </a:t>
                      </a:r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ورکشاپ تورلیدری کاخ موزه انزلی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انزلی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کاخ موزه انزلی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940394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جشنواره نان محلی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خمام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 و 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مجتمع نیما و نیکان روستای اشکیک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91901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خرمن و بازیهای بومی محلی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خمام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 و 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خواچکین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896789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جشنواره سفرنامه نویسی کوتاه به گیلان ( مینیمال)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خمام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 الی 13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مجتمع قصر بازی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630756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برپایی میز خوراک و اجرای بازیهای محلی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خمام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 و 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مرکز اکوتوریستی جیره سر باقر خاله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3339732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میز خوراک در مجتمع گردشگری ایرال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خمام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 و 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مجتمع ایرال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352664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مسابقه نقاشی از جاذبه های دیدنی 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خمام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 الی 13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 و 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مجتمع قصر بازی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983548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بازدید مدارس از موزه حصیر 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خمام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شهرستان خمام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2671006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 جشنواره یخ در بهشت و آبمیوه سنتی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خمام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استادیوم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918170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تورهای رایگان شهرگردی در سطح شهرها (لاهیجان و لنگرود) ویژه کودکان بی سرپرست با همکاری انجمن راهنمایان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رشت، لاهیجان و لنگرود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 الی 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شهرستانهای رشت، لاهیجان و لنگرود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069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927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6868FD-244A-80F3-859F-44EC8395C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94E3D5-96E6-0A91-6F39-1706B47A2E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79" t="4861"/>
          <a:stretch/>
        </p:blipFill>
        <p:spPr>
          <a:xfrm>
            <a:off x="0" y="973520"/>
            <a:ext cx="9144000" cy="58948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75C582-4221-8DD0-4EA3-2CE50B5DA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2713" y="122345"/>
            <a:ext cx="3498574" cy="72141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rtl="1"/>
            <a:r>
              <a:rPr lang="fa-IR" sz="3200" b="1" dirty="0">
                <a:solidFill>
                  <a:srgbClr val="B89352"/>
                </a:solidFill>
                <a:cs typeface="B Yekan" panose="00000400000000000000" pitchFamily="2" charset="-78"/>
              </a:rPr>
              <a:t>تاریخچه مراسم در ایران</a:t>
            </a:r>
            <a:endParaRPr sz="3200" b="1" dirty="0">
              <a:solidFill>
                <a:srgbClr val="B89352"/>
              </a:solidFill>
              <a:cs typeface="B Yekan" panose="000004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FE9399-D58F-2C73-C7A5-211A6F18CA90}"/>
              </a:ext>
            </a:extLst>
          </p:cNvPr>
          <p:cNvSpPr/>
          <p:nvPr/>
        </p:nvSpPr>
        <p:spPr>
          <a:xfrm>
            <a:off x="0" y="980061"/>
            <a:ext cx="9144000" cy="5899599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dk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658A1-1826-5DF4-E086-4F4272C02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733" y="4775203"/>
            <a:ext cx="7428090" cy="1636885"/>
          </a:xfrm>
          <a:noFill/>
        </p:spPr>
        <p:txBody>
          <a:bodyPr>
            <a:noAutofit/>
          </a:bodyPr>
          <a:lstStyle/>
          <a:p>
            <a:pPr algn="justLow" rtl="1">
              <a:buFont typeface="Wingdings" panose="05000000000000000000" pitchFamily="2" charset="2"/>
              <a:buChar char="v"/>
            </a:pPr>
            <a:r>
              <a:rPr lang="fa-IR" sz="2400" dirty="0">
                <a:solidFill>
                  <a:srgbClr val="FFFF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Roya" panose="00000400000000000000" pitchFamily="2" charset="-78"/>
              </a:rPr>
              <a:t>این هفته فرصتی برای </a:t>
            </a:r>
            <a:r>
              <a:rPr lang="fa-IR" sz="24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Roya" panose="00000400000000000000" pitchFamily="2" charset="-78"/>
              </a:rPr>
              <a:t>معرفی ظرفیت‌ها </a:t>
            </a:r>
            <a:r>
              <a:rPr lang="fa-IR" sz="2400" dirty="0">
                <a:solidFill>
                  <a:srgbClr val="FFFF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Roya" panose="00000400000000000000" pitchFamily="2" charset="-78"/>
              </a:rPr>
              <a:t>و </a:t>
            </a:r>
            <a:r>
              <a:rPr lang="fa-IR" sz="24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Roya" panose="00000400000000000000" pitchFamily="2" charset="-78"/>
              </a:rPr>
              <a:t>ارتقای آگاهی عمومی </a:t>
            </a:r>
            <a:r>
              <a:rPr lang="fa-IR" sz="2400" dirty="0">
                <a:solidFill>
                  <a:srgbClr val="FFFF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Roya" panose="00000400000000000000" pitchFamily="2" charset="-78"/>
              </a:rPr>
              <a:t>در حوزه گردشگری است. </a:t>
            </a:r>
          </a:p>
          <a:p>
            <a:pPr algn="justLow" rtl="1">
              <a:buFont typeface="Wingdings" panose="05000000000000000000" pitchFamily="2" charset="2"/>
              <a:buChar char="v"/>
            </a:pPr>
            <a:r>
              <a:rPr lang="fa-IR" sz="2400" dirty="0">
                <a:solidFill>
                  <a:srgbClr val="FFFF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Roya" panose="00000400000000000000" pitchFamily="2" charset="-78"/>
              </a:rPr>
              <a:t>وزارت میراث فرهنگی، گردشگری و صنایع دستی متولی برگزاری این مراسم است. </a:t>
            </a:r>
            <a:endParaRPr lang="fa-I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Roya" panose="00000400000000000000" pitchFamily="2" charset="-78"/>
            </a:endParaRPr>
          </a:p>
          <a:p>
            <a:pPr marL="0" indent="0" algn="justLow" rtl="1">
              <a:buNone/>
            </a:pPr>
            <a:endParaRPr sz="2400" dirty="0">
              <a:solidFill>
                <a:schemeClr val="bg1"/>
              </a:solidFill>
              <a:cs typeface="B Roya" panose="00000400000000000000" pitchFamily="2" charset="-78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6BB5002-FA08-9990-A8D8-333BA3D918A7}"/>
              </a:ext>
            </a:extLst>
          </p:cNvPr>
          <p:cNvSpPr txBox="1">
            <a:spLocks/>
          </p:cNvSpPr>
          <p:nvPr/>
        </p:nvSpPr>
        <p:spPr>
          <a:xfrm>
            <a:off x="575732" y="1169568"/>
            <a:ext cx="7428090" cy="225943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Low" rtl="1">
              <a:buFont typeface="Wingdings" panose="05000000000000000000" pitchFamily="2" charset="2"/>
              <a:buChar char="v"/>
            </a:pPr>
            <a:r>
              <a:rPr lang="fa-I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Roya" panose="00000400000000000000" pitchFamily="2" charset="-78"/>
              </a:rPr>
              <a:t>ایران</a:t>
            </a:r>
            <a:r>
              <a:rPr lang="fa-I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Roya" panose="00000400000000000000" pitchFamily="2" charset="-78"/>
              </a:rPr>
              <a:t> </a:t>
            </a:r>
            <a:r>
              <a:rPr lang="fa-IR" sz="2400" dirty="0">
                <a:solidFill>
                  <a:srgbClr val="FFFF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Roya" panose="00000400000000000000" pitchFamily="2" charset="-78"/>
              </a:rPr>
              <a:t>از سال ۱۳۵۴ به عضویت رسمی سازمان جهانی گردشگری درآمده است و از سال ۱۳۹۹ </a:t>
            </a:r>
            <a:r>
              <a:rPr lang="fa-IR" sz="2400" b="1" dirty="0">
                <a:solidFill>
                  <a:srgbClr val="043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Roya" panose="00000400000000000000" pitchFamily="2" charset="-78"/>
              </a:rPr>
              <a:t>هفته گردشگری </a:t>
            </a:r>
            <a:r>
              <a:rPr lang="fa-IR" sz="2400" dirty="0">
                <a:solidFill>
                  <a:srgbClr val="FFFF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Roya" panose="00000400000000000000" pitchFamily="2" charset="-78"/>
              </a:rPr>
              <a:t>در تقویم رسمی کشور ثبت گردیده است. از این رو، هر سال همگام با تقویم جهانی، </a:t>
            </a:r>
            <a:r>
              <a:rPr lang="fa-IR" sz="2400" dirty="0">
                <a:solidFill>
                  <a:srgbClr val="043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Roya" panose="00000400000000000000" pitchFamily="2" charset="-78"/>
              </a:rPr>
              <a:t>مراسم بزرگداشت روز جهانی و هفته گردشگری (۵ تا ۱۱ مهر) </a:t>
            </a:r>
            <a:r>
              <a:rPr lang="fa-IR" sz="2400" dirty="0">
                <a:solidFill>
                  <a:srgbClr val="FFFF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Roya" panose="00000400000000000000" pitchFamily="2" charset="-78"/>
              </a:rPr>
              <a:t>در سراسر کشور برگزار می‌شود</a:t>
            </a:r>
            <a:r>
              <a:rPr lang="fa-I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Roya" panose="00000400000000000000" pitchFamily="2" charset="-78"/>
              </a:rPr>
              <a:t>. </a:t>
            </a:r>
          </a:p>
          <a:p>
            <a:pPr marL="0" indent="0" algn="justLow" rtl="1">
              <a:buFont typeface="Arial"/>
              <a:buNone/>
            </a:pPr>
            <a:endParaRPr lang="fa-IR" sz="2400" dirty="0">
              <a:solidFill>
                <a:schemeClr val="bg1"/>
              </a:solidFill>
              <a:cs typeface="B Roy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865865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536E7-E417-9488-F3CD-98EB68F7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EBA48B-624D-3260-10B2-DA8FF2F8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E89840-BF6B-38DD-5DAC-FE5AE91A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682" y="232160"/>
            <a:ext cx="4970635" cy="679363"/>
          </a:xfrm>
        </p:spPr>
        <p:txBody>
          <a:bodyPr>
            <a:normAutofit/>
          </a:bodyPr>
          <a:lstStyle/>
          <a:p>
            <a:pPr rtl="1"/>
            <a:r>
              <a:rPr lang="fa-IR" sz="2500" b="1" dirty="0">
                <a:solidFill>
                  <a:srgbClr val="01A09B"/>
                </a:solidFill>
                <a:cs typeface="B Yekan" panose="00000400000000000000" pitchFamily="2" charset="-78"/>
              </a:rPr>
              <a:t>فهرست برنامه های مردمی استانها - 16</a:t>
            </a:r>
            <a:endParaRPr sz="2500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E178AD-5463-9DF6-3037-7983DEA84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982094"/>
              </p:ext>
            </p:extLst>
          </p:nvPr>
        </p:nvGraphicFramePr>
        <p:xfrm>
          <a:off x="514014" y="1276165"/>
          <a:ext cx="8115969" cy="5310268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610367">
                  <a:extLst>
                    <a:ext uri="{9D8B030D-6E8A-4147-A177-3AD203B41FA5}">
                      <a16:colId xmlns:a16="http://schemas.microsoft.com/office/drawing/2014/main" val="3815422753"/>
                    </a:ext>
                  </a:extLst>
                </a:gridCol>
                <a:gridCol w="2634816">
                  <a:extLst>
                    <a:ext uri="{9D8B030D-6E8A-4147-A177-3AD203B41FA5}">
                      <a16:colId xmlns:a16="http://schemas.microsoft.com/office/drawing/2014/main" val="3293924183"/>
                    </a:ext>
                  </a:extLst>
                </a:gridCol>
                <a:gridCol w="790222">
                  <a:extLst>
                    <a:ext uri="{9D8B030D-6E8A-4147-A177-3AD203B41FA5}">
                      <a16:colId xmlns:a16="http://schemas.microsoft.com/office/drawing/2014/main" val="1505368349"/>
                    </a:ext>
                  </a:extLst>
                </a:gridCol>
                <a:gridCol w="872961">
                  <a:extLst>
                    <a:ext uri="{9D8B030D-6E8A-4147-A177-3AD203B41FA5}">
                      <a16:colId xmlns:a16="http://schemas.microsoft.com/office/drawing/2014/main" val="843646240"/>
                    </a:ext>
                  </a:extLst>
                </a:gridCol>
                <a:gridCol w="928266">
                  <a:extLst>
                    <a:ext uri="{9D8B030D-6E8A-4147-A177-3AD203B41FA5}">
                      <a16:colId xmlns:a16="http://schemas.microsoft.com/office/drawing/2014/main" val="1174331708"/>
                    </a:ext>
                  </a:extLst>
                </a:gridCol>
                <a:gridCol w="915550">
                  <a:extLst>
                    <a:ext uri="{9D8B030D-6E8A-4147-A177-3AD203B41FA5}">
                      <a16:colId xmlns:a16="http://schemas.microsoft.com/office/drawing/2014/main" val="3644868638"/>
                    </a:ext>
                  </a:extLst>
                </a:gridCol>
                <a:gridCol w="1363787">
                  <a:extLst>
                    <a:ext uri="{9D8B030D-6E8A-4147-A177-3AD203B41FA5}">
                      <a16:colId xmlns:a16="http://schemas.microsoft.com/office/drawing/2014/main" val="389070415"/>
                    </a:ext>
                  </a:extLst>
                </a:gridCol>
              </a:tblGrid>
              <a:tr h="58466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ردیف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عنوان برنامه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استان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شهرستان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تاریخ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ساعت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مکان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03907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تور پاکسازی قلعه رودخان فومن ویژه فعالان گردشگری با همکاری انجمن راهنمایان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فومن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 الی 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شهرستان فومن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940394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تور پیاده روی و رشت گردی با همکاری انجمن راهنمایان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رشت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 الی 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سطح شهر رشت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91901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اجرای تور رایگان موزه میراث روستایی ویژه </a:t>
                      </a:r>
                      <a:r>
                        <a:rPr lang="fa-IR" sz="12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عموم مردم </a:t>
                      </a:r>
                      <a:r>
                        <a:rPr lang="fa-IR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با همکاری انجمن راهنمایان</a:t>
                      </a:r>
                      <a:endParaRPr lang="fa-IR" sz="1100" b="0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رشت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 الی 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موزه میراث روستایی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896789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اجرای تور رایگان به موزه میراث روستایی ویژه </a:t>
                      </a:r>
                      <a:r>
                        <a:rPr lang="fa-IR" sz="12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سالمندان</a:t>
                      </a:r>
                      <a:r>
                        <a:rPr lang="fa-IR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با همکاری انجمن راهنمایان</a:t>
                      </a:r>
                      <a:endParaRPr lang="fa-IR" sz="1100" b="0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رشت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 الی 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موزه میراث روستایی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630756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برگزاری دوره آموزشی حقوق کودک و گردشگری با همکاری انجمن راهنمایان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رشت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3339732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همایش روستا تلاقی فرهنگ و طبیعت با حضور نیما آذری و افسانه احسانی توسط موسسه پایدار گیل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رشت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 الی 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تالار مرکزی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352664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جشنواره خوراک در پیاده راه فرهنگی شهرداری علم الهدی توسط موسسه آگه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رشت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 الی 5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 و 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پیاده راه فرهنگی رشت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983548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نشست تحول گردشگری پایدار با محوریت تشکل های مردم نهاد توسط پژوهشگاه، فرهنگسرای گردشگری بوم اندیش و موسسه پایدار گیل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رشت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 الی 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موسسه پایدار گیل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2671006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سومین جشنواره فرهنگی ایینی اواها و نواهای تالشی در سطح منطقه ای و بابر پایی بازارچه صنایع دستی و سوغات در ساحل گیسوم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تالش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ساحل گیسوم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918170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نمایشگاه صنایع دستی در شهرستان املش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املش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پیاده راه فرهنگی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069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98856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536E7-E417-9488-F3CD-98EB68F7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EBA48B-624D-3260-10B2-DA8FF2F8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E89840-BF6B-38DD-5DAC-FE5AE91A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682" y="232160"/>
            <a:ext cx="4970635" cy="679363"/>
          </a:xfrm>
        </p:spPr>
        <p:txBody>
          <a:bodyPr>
            <a:normAutofit/>
          </a:bodyPr>
          <a:lstStyle/>
          <a:p>
            <a:pPr rtl="1"/>
            <a:r>
              <a:rPr lang="fa-IR" sz="2500" b="1" dirty="0">
                <a:solidFill>
                  <a:srgbClr val="01A09B"/>
                </a:solidFill>
                <a:cs typeface="B Yekan" panose="00000400000000000000" pitchFamily="2" charset="-78"/>
              </a:rPr>
              <a:t>فهرست برنامه های مردمی استانها - 17</a:t>
            </a:r>
            <a:endParaRPr sz="2500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E178AD-5463-9DF6-3037-7983DEA84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129994"/>
              </p:ext>
            </p:extLst>
          </p:nvPr>
        </p:nvGraphicFramePr>
        <p:xfrm>
          <a:off x="514014" y="1329657"/>
          <a:ext cx="8115969" cy="5157088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610367">
                  <a:extLst>
                    <a:ext uri="{9D8B030D-6E8A-4147-A177-3AD203B41FA5}">
                      <a16:colId xmlns:a16="http://schemas.microsoft.com/office/drawing/2014/main" val="3815422753"/>
                    </a:ext>
                  </a:extLst>
                </a:gridCol>
                <a:gridCol w="2634816">
                  <a:extLst>
                    <a:ext uri="{9D8B030D-6E8A-4147-A177-3AD203B41FA5}">
                      <a16:colId xmlns:a16="http://schemas.microsoft.com/office/drawing/2014/main" val="3293924183"/>
                    </a:ext>
                  </a:extLst>
                </a:gridCol>
                <a:gridCol w="790222">
                  <a:extLst>
                    <a:ext uri="{9D8B030D-6E8A-4147-A177-3AD203B41FA5}">
                      <a16:colId xmlns:a16="http://schemas.microsoft.com/office/drawing/2014/main" val="1505368349"/>
                    </a:ext>
                  </a:extLst>
                </a:gridCol>
                <a:gridCol w="872961">
                  <a:extLst>
                    <a:ext uri="{9D8B030D-6E8A-4147-A177-3AD203B41FA5}">
                      <a16:colId xmlns:a16="http://schemas.microsoft.com/office/drawing/2014/main" val="843646240"/>
                    </a:ext>
                  </a:extLst>
                </a:gridCol>
                <a:gridCol w="928266">
                  <a:extLst>
                    <a:ext uri="{9D8B030D-6E8A-4147-A177-3AD203B41FA5}">
                      <a16:colId xmlns:a16="http://schemas.microsoft.com/office/drawing/2014/main" val="1174331708"/>
                    </a:ext>
                  </a:extLst>
                </a:gridCol>
                <a:gridCol w="915550">
                  <a:extLst>
                    <a:ext uri="{9D8B030D-6E8A-4147-A177-3AD203B41FA5}">
                      <a16:colId xmlns:a16="http://schemas.microsoft.com/office/drawing/2014/main" val="3644868638"/>
                    </a:ext>
                  </a:extLst>
                </a:gridCol>
                <a:gridCol w="1363787">
                  <a:extLst>
                    <a:ext uri="{9D8B030D-6E8A-4147-A177-3AD203B41FA5}">
                      <a16:colId xmlns:a16="http://schemas.microsoft.com/office/drawing/2014/main" val="389070415"/>
                    </a:ext>
                  </a:extLst>
                </a:gridCol>
              </a:tblGrid>
              <a:tr h="58466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ردیف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عنوان برنامه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استان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شهرستان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تاریخ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ساعت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مکان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03907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نشست فرصت و چالش هاگردشگری بر فرهنگ جامعه بومی در دانشگاه پیام نور املش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املش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دانشگاه پیام نور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940394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جشنواره خرمن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صومعه سرا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صومعه سرا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91901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مراسم تجلیل از بانوان و پیشکسوتان صنایع‌دستی خمام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خمام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الی 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موزه حصیر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896789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نمایشگاه و سوغات ایران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گیلان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صومعه سرا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15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پارک ابریشم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630756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عروسی چنشت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جنوبی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سربیشه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 و 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روستای هدف گردشگری چنشت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3339732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مسافرکوچولو (کارگاه آشنایی کودکان با سفر مسئولانه و حفاظت از طبیعت)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جنوبی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فردوس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کانون پرورش فکری کودکان و نوجوانان فردوس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352664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نواهای محلی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جنوبی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قاین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18 الی 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خانه تاریخی قارنی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983548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قصه سفر (کارگاه قصه گویی)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جنوبی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فردوس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موزه مردم شناسی فردوس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2671006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غذاهای محلی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جنوبی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قاین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 الی 20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خانه تاریخی قارنی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918170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سفر به قنات ایرانی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جنوبی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فردوس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قنات بلده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069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91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536E7-E417-9488-F3CD-98EB68F7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EBA48B-624D-3260-10B2-DA8FF2F8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E89840-BF6B-38DD-5DAC-FE5AE91A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682" y="232160"/>
            <a:ext cx="4970635" cy="679363"/>
          </a:xfrm>
        </p:spPr>
        <p:txBody>
          <a:bodyPr>
            <a:normAutofit/>
          </a:bodyPr>
          <a:lstStyle/>
          <a:p>
            <a:pPr rtl="1"/>
            <a:r>
              <a:rPr lang="fa-IR" sz="2500" b="1" dirty="0">
                <a:solidFill>
                  <a:srgbClr val="01A09B"/>
                </a:solidFill>
                <a:cs typeface="B Yekan" panose="00000400000000000000" pitchFamily="2" charset="-78"/>
              </a:rPr>
              <a:t>فهرست برنامه های مردمی استانها - 18</a:t>
            </a:r>
            <a:endParaRPr sz="2500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E178AD-5463-9DF6-3037-7983DEA84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825740"/>
              </p:ext>
            </p:extLst>
          </p:nvPr>
        </p:nvGraphicFramePr>
        <p:xfrm>
          <a:off x="514014" y="1375332"/>
          <a:ext cx="8115969" cy="5157088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610367">
                  <a:extLst>
                    <a:ext uri="{9D8B030D-6E8A-4147-A177-3AD203B41FA5}">
                      <a16:colId xmlns:a16="http://schemas.microsoft.com/office/drawing/2014/main" val="3815422753"/>
                    </a:ext>
                  </a:extLst>
                </a:gridCol>
                <a:gridCol w="2634816">
                  <a:extLst>
                    <a:ext uri="{9D8B030D-6E8A-4147-A177-3AD203B41FA5}">
                      <a16:colId xmlns:a16="http://schemas.microsoft.com/office/drawing/2014/main" val="3293924183"/>
                    </a:ext>
                  </a:extLst>
                </a:gridCol>
                <a:gridCol w="790222">
                  <a:extLst>
                    <a:ext uri="{9D8B030D-6E8A-4147-A177-3AD203B41FA5}">
                      <a16:colId xmlns:a16="http://schemas.microsoft.com/office/drawing/2014/main" val="1505368349"/>
                    </a:ext>
                  </a:extLst>
                </a:gridCol>
                <a:gridCol w="872961">
                  <a:extLst>
                    <a:ext uri="{9D8B030D-6E8A-4147-A177-3AD203B41FA5}">
                      <a16:colId xmlns:a16="http://schemas.microsoft.com/office/drawing/2014/main" val="843646240"/>
                    </a:ext>
                  </a:extLst>
                </a:gridCol>
                <a:gridCol w="928266">
                  <a:extLst>
                    <a:ext uri="{9D8B030D-6E8A-4147-A177-3AD203B41FA5}">
                      <a16:colId xmlns:a16="http://schemas.microsoft.com/office/drawing/2014/main" val="1174331708"/>
                    </a:ext>
                  </a:extLst>
                </a:gridCol>
                <a:gridCol w="915550">
                  <a:extLst>
                    <a:ext uri="{9D8B030D-6E8A-4147-A177-3AD203B41FA5}">
                      <a16:colId xmlns:a16="http://schemas.microsoft.com/office/drawing/2014/main" val="3644868638"/>
                    </a:ext>
                  </a:extLst>
                </a:gridCol>
                <a:gridCol w="1363787">
                  <a:extLst>
                    <a:ext uri="{9D8B030D-6E8A-4147-A177-3AD203B41FA5}">
                      <a16:colId xmlns:a16="http://schemas.microsoft.com/office/drawing/2014/main" val="389070415"/>
                    </a:ext>
                  </a:extLst>
                </a:gridCol>
              </a:tblGrid>
              <a:tr h="58466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ردیف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عنوان برنامه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استان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شهرستان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تاریخ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ساعت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مکان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03907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تور آشنایی کودکان با مشاغل فراموش شده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جنوبی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بیرجند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 و 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موزه عروسک و بافت تاریخی بیرجند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940394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کارگاه ساخت عروسک های باران خواهی (چولی قیزک)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جنوبی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طبس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روستای جهانی اصفهک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91901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پویش محلی تولید محتوا در نقشه های آنلاین و معرفی جاذبه های گردشگری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جنوبی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قاین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آنلاین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896789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شهر گردشگری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جنوبی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طبس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بافت تاریخی طبس گلشن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630756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مردمی "گردشگری و تحول پایدار"(سه شب)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یزد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یزد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19 الی 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بافت تاریخی شهرمیراث جهانی یزد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3339732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گردشگری سالمندان در بافت تاریخی زارچ (در قالب تور گردشگری سالمند)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یزد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زارچ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الی 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بافت تاریخی زارچ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352664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هفتمین همایش دوچرخه سواری بافت تاریخی اردکان با شعار "گردشگری و تحول پایدار"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یزد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اردکان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اردکان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983548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رویدادهای پارک طبیعت گردی سندباد (کاغذباد، خودروهای آفرود، موتورهای چهار چرخ)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یزد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یزد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20 الی 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پارک طبیعت گردی سندباد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2671006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تخفیف تاسیسات اقامتی (هتل ها و بوم گردی ها)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یزد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یزد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 و 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تاسیسات گردشگری یزد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918170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زتبورستان عسل با محوریت گردشگری سلامت: آپی تراپی-تست عسل  و آشنایی با عسل طبیعی و تقلبی و..)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یزد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یزد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17:30 الی 19:30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هتل سنتی/بوم گردی در بافت تاریخی شهر میراث جهانی یزد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069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16183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536E7-E417-9488-F3CD-98EB68F7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EBA48B-624D-3260-10B2-DA8FF2F8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E89840-BF6B-38DD-5DAC-FE5AE91A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682" y="232160"/>
            <a:ext cx="4970635" cy="679363"/>
          </a:xfrm>
        </p:spPr>
        <p:txBody>
          <a:bodyPr>
            <a:normAutofit/>
          </a:bodyPr>
          <a:lstStyle/>
          <a:p>
            <a:pPr rtl="1"/>
            <a:r>
              <a:rPr lang="fa-IR" sz="2500" b="1" dirty="0">
                <a:solidFill>
                  <a:srgbClr val="01A09B"/>
                </a:solidFill>
                <a:cs typeface="B Yekan" panose="00000400000000000000" pitchFamily="2" charset="-78"/>
              </a:rPr>
              <a:t>فهرست برنامه های مردمی استانها - 19</a:t>
            </a:r>
            <a:endParaRPr sz="2500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E178AD-5463-9DF6-3037-7983DEA84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768645"/>
              </p:ext>
            </p:extLst>
          </p:nvPr>
        </p:nvGraphicFramePr>
        <p:xfrm>
          <a:off x="330383" y="1070142"/>
          <a:ext cx="8483231" cy="5463103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637987">
                  <a:extLst>
                    <a:ext uri="{9D8B030D-6E8A-4147-A177-3AD203B41FA5}">
                      <a16:colId xmlns:a16="http://schemas.microsoft.com/office/drawing/2014/main" val="3815422753"/>
                    </a:ext>
                  </a:extLst>
                </a:gridCol>
                <a:gridCol w="2923285">
                  <a:extLst>
                    <a:ext uri="{9D8B030D-6E8A-4147-A177-3AD203B41FA5}">
                      <a16:colId xmlns:a16="http://schemas.microsoft.com/office/drawing/2014/main" val="3293924183"/>
                    </a:ext>
                  </a:extLst>
                </a:gridCol>
                <a:gridCol w="656742">
                  <a:extLst>
                    <a:ext uri="{9D8B030D-6E8A-4147-A177-3AD203B41FA5}">
                      <a16:colId xmlns:a16="http://schemas.microsoft.com/office/drawing/2014/main" val="1505368349"/>
                    </a:ext>
                  </a:extLst>
                </a:gridCol>
                <a:gridCol w="912464">
                  <a:extLst>
                    <a:ext uri="{9D8B030D-6E8A-4147-A177-3AD203B41FA5}">
                      <a16:colId xmlns:a16="http://schemas.microsoft.com/office/drawing/2014/main" val="843646240"/>
                    </a:ext>
                  </a:extLst>
                </a:gridCol>
                <a:gridCol w="970272">
                  <a:extLst>
                    <a:ext uri="{9D8B030D-6E8A-4147-A177-3AD203B41FA5}">
                      <a16:colId xmlns:a16="http://schemas.microsoft.com/office/drawing/2014/main" val="1174331708"/>
                    </a:ext>
                  </a:extLst>
                </a:gridCol>
                <a:gridCol w="956980">
                  <a:extLst>
                    <a:ext uri="{9D8B030D-6E8A-4147-A177-3AD203B41FA5}">
                      <a16:colId xmlns:a16="http://schemas.microsoft.com/office/drawing/2014/main" val="3644868638"/>
                    </a:ext>
                  </a:extLst>
                </a:gridCol>
                <a:gridCol w="1425501">
                  <a:extLst>
                    <a:ext uri="{9D8B030D-6E8A-4147-A177-3AD203B41FA5}">
                      <a16:colId xmlns:a16="http://schemas.microsoft.com/office/drawing/2014/main" val="389070415"/>
                    </a:ext>
                  </a:extLst>
                </a:gridCol>
              </a:tblGrid>
              <a:tr h="58466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ردیف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عنوان برنامه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استان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شهرستان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تاریخ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ساعت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مکان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03907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موزه گردی (آشنایی اهالی شهرستان زارچ با موزه تار و پود)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یزد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یزد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 الی 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حرکت از شهر زارچ به طرف موزه تار و پود یزد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940394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گردشگری تعالی بخش به مناسبت همزمانی هفته دفاع مقدس و هفته گردشگری: بازدیداز گنجینه ایثار و شهادت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یزد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اردکان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 و 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شهرستان اردکان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91901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همایش تفکرات ایرانی – اسلامی با نگاهی به تاثیرات  شمس و مولانا (با هماهنگی سلسله نشست های چقدر یزد را می شناسیم ؟ با رویکرد 1500مین سالگرد ولادت حضرت رسول اکرم (ص)، "پیامبر رحمت")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یزد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یزد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الی 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دانشگاه امام جواد(ع)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896789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گشت نیم روزی با بازدید از پتانسیل های  فرا استانی گردشگری روستای سریزد  و دیدار با فعالین گردشگری مهریز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یزد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مهریز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روستای هدف گردشگری سریزد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630756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گردشگری اسب با عنوان : شوی نمایش اسب های عرب( با 5% تخفیف هزینه ها)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یزد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اشکذر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20 الی 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مجموعه گردشگری بیک (گردشگری اسب و سوارکاری) 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3339732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مسابقه رادیویی (مرکز استان یزد) با موضوع : آشنایی با گردشگری استان یزد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یزد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یزد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مرکز صدا و سیمای یزد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352664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گردشگری خانواده محور: "نسل قدیم و جدید"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یزد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یزد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20 الی 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شهرستان زارچ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983548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همایش" تبیین نقش گردشگری در تحول پایدار" با برنامه "رونمایی از پژوهش گردشگری سالمندان با محوریت شهر میراث جهانی یزد " و جشن ولادت حضرت امام حسن عسکری (ع)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یزد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یزد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دانشگاه آزاد اسلامی – واحد یزد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2671006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چهارشنبه گردی اردکان (با موضوعیت گردشگری و تحول پایدار و دورهمی مقنیان) به همراه بازدید رایگان از مجموعه قنات و خانه تقدیری و  بومگردی "خونه آب  و گل "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یزد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اردکان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 الی 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اردکان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918170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همایش ماشین های اسپورت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یزد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یزد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17 الی 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محوطه جنب هتل ارگ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069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65499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536E7-E417-9488-F3CD-98EB68F7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EBA48B-624D-3260-10B2-DA8FF2F8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E89840-BF6B-38DD-5DAC-FE5AE91A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682" y="232160"/>
            <a:ext cx="4970635" cy="679363"/>
          </a:xfrm>
        </p:spPr>
        <p:txBody>
          <a:bodyPr>
            <a:normAutofit/>
          </a:bodyPr>
          <a:lstStyle/>
          <a:p>
            <a:pPr rtl="1"/>
            <a:r>
              <a:rPr lang="fa-IR" sz="2500" b="1" dirty="0">
                <a:solidFill>
                  <a:srgbClr val="01A09B"/>
                </a:solidFill>
                <a:cs typeface="B Yekan" panose="00000400000000000000" pitchFamily="2" charset="-78"/>
              </a:rPr>
              <a:t>فهرست برنامه های مردمی استانها - 20</a:t>
            </a:r>
            <a:endParaRPr sz="2500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E178AD-5463-9DF6-3037-7983DEA84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477319"/>
              </p:ext>
            </p:extLst>
          </p:nvPr>
        </p:nvGraphicFramePr>
        <p:xfrm>
          <a:off x="434622" y="1294048"/>
          <a:ext cx="8274754" cy="545518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491244">
                  <a:extLst>
                    <a:ext uri="{9D8B030D-6E8A-4147-A177-3AD203B41FA5}">
                      <a16:colId xmlns:a16="http://schemas.microsoft.com/office/drawing/2014/main" val="3815422753"/>
                    </a:ext>
                  </a:extLst>
                </a:gridCol>
                <a:gridCol w="2817429">
                  <a:extLst>
                    <a:ext uri="{9D8B030D-6E8A-4147-A177-3AD203B41FA5}">
                      <a16:colId xmlns:a16="http://schemas.microsoft.com/office/drawing/2014/main" val="3293924183"/>
                    </a:ext>
                  </a:extLst>
                </a:gridCol>
                <a:gridCol w="805682">
                  <a:extLst>
                    <a:ext uri="{9D8B030D-6E8A-4147-A177-3AD203B41FA5}">
                      <a16:colId xmlns:a16="http://schemas.microsoft.com/office/drawing/2014/main" val="1505368349"/>
                    </a:ext>
                  </a:extLst>
                </a:gridCol>
                <a:gridCol w="1202011">
                  <a:extLst>
                    <a:ext uri="{9D8B030D-6E8A-4147-A177-3AD203B41FA5}">
                      <a16:colId xmlns:a16="http://schemas.microsoft.com/office/drawing/2014/main" val="843646240"/>
                    </a:ext>
                  </a:extLst>
                </a:gridCol>
                <a:gridCol w="687744">
                  <a:extLst>
                    <a:ext uri="{9D8B030D-6E8A-4147-A177-3AD203B41FA5}">
                      <a16:colId xmlns:a16="http://schemas.microsoft.com/office/drawing/2014/main" val="1174331708"/>
                    </a:ext>
                  </a:extLst>
                </a:gridCol>
                <a:gridCol w="880175">
                  <a:extLst>
                    <a:ext uri="{9D8B030D-6E8A-4147-A177-3AD203B41FA5}">
                      <a16:colId xmlns:a16="http://schemas.microsoft.com/office/drawing/2014/main" val="3644868638"/>
                    </a:ext>
                  </a:extLst>
                </a:gridCol>
                <a:gridCol w="1390469">
                  <a:extLst>
                    <a:ext uri="{9D8B030D-6E8A-4147-A177-3AD203B41FA5}">
                      <a16:colId xmlns:a16="http://schemas.microsoft.com/office/drawing/2014/main" val="389070415"/>
                    </a:ext>
                  </a:extLst>
                </a:gridCol>
              </a:tblGrid>
              <a:tr h="57031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ردیف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عنوان برنامه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استان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شهرستان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تاریخ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ساعت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مکان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03907"/>
                  </a:ext>
                </a:extLst>
              </a:tr>
              <a:tr h="544467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 گردشگری پایدار(با تخفیف ورودی با 70 درصد تخفیف، و سائل تفریحی با 50 درصد تخفیف رستوران با 20 درصد تخفیف)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یزد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اشکذر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20 الی 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پارک طبیعت گردی شهر آفتاب وکیل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9403940"/>
                  </a:ext>
                </a:extLst>
              </a:tr>
              <a:tr h="397428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همایش دوچرخه سواری به مناسبت هفته گردشگری با شعار گردشگری و تحول پایدار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یزد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یزد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 الی 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بافت تاریخی شهر میراث جهانی یزد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919010"/>
                  </a:ext>
                </a:extLst>
              </a:tr>
              <a:tr h="544467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یازدهمین جشنواره بادبادک ها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یزد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اردکان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 الی 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آب انبار شهید عباسپور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896789"/>
                  </a:ext>
                </a:extLst>
              </a:tr>
              <a:tr h="36607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تور آشناسازی مسیرقنات گردی (گردشگری آب: مجموعه کوشک نو : آب انبار و پایاب –لیزاردلند و آسیاب وزیر و آشناسازی با قنات زارچ ) در بافت تاریخی یزد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یزد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یزد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 الی 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بافت تاریخی شهر میراث جهانی یزد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6307561"/>
                  </a:ext>
                </a:extLst>
              </a:tr>
              <a:tr h="367934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مراسم گرامیداشت روز جهانی گردشگری و رونمایی از 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QR </a:t>
                      </a:r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موزه آذربایجان متناسب با شعار گردشگری و تحول پایدار (استفاده از نوآوری و تکنولوژی در مراکز گردشگری)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آذربایجان شرقی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تبریز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سالن موزه آذربایجان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3339732"/>
                  </a:ext>
                </a:extLst>
              </a:tr>
              <a:tr h="544467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بازدید رایگان موزه های استان آذربایجان شرقی برای عموم مردم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آذربایجان شرقی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کل شهرستان های استان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 و 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موزه های استان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352664"/>
                  </a:ext>
                </a:extLst>
              </a:tr>
              <a:tr h="465963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انار مرادنقم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آذربایجان شرقی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خداآفرین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روستای مردانقم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983548"/>
                  </a:ext>
                </a:extLst>
              </a:tr>
              <a:tr h="544467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افتتاح پارک مینیاتور اسکو به مناسبت هفته گردشگری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آذربایجان شرقی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اسکو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عنصررود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2671006"/>
                  </a:ext>
                </a:extLst>
              </a:tr>
              <a:tr h="334138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تئاتر کودک با موضوع گردشگری با هماهنگی کانون پرورشی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آذربایجان شرقی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تبریز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امفی تئاتر موزه آذربایجان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9181701"/>
                  </a:ext>
                </a:extLst>
              </a:tr>
              <a:tr h="484578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برگزاری تور در خصوص گردشگری ادبی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آذربایجان شرقی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تبریز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 الی 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باغ دو کمال – خانه استاد شهریار-خانه حریری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069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33589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536E7-E417-9488-F3CD-98EB68F7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EBA48B-624D-3260-10B2-DA8FF2F8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E89840-BF6B-38DD-5DAC-FE5AE91A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682" y="232160"/>
            <a:ext cx="4970635" cy="679363"/>
          </a:xfrm>
        </p:spPr>
        <p:txBody>
          <a:bodyPr>
            <a:normAutofit/>
          </a:bodyPr>
          <a:lstStyle/>
          <a:p>
            <a:pPr rtl="1"/>
            <a:r>
              <a:rPr lang="fa-IR" sz="2500" b="1" dirty="0">
                <a:solidFill>
                  <a:srgbClr val="01A09B"/>
                </a:solidFill>
                <a:cs typeface="B Yekan" panose="00000400000000000000" pitchFamily="2" charset="-78"/>
              </a:rPr>
              <a:t>فهرست برنامه های مردمی استانها - 21</a:t>
            </a:r>
            <a:endParaRPr sz="2500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E178AD-5463-9DF6-3037-7983DEA84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686914"/>
              </p:ext>
            </p:extLst>
          </p:nvPr>
        </p:nvGraphicFramePr>
        <p:xfrm>
          <a:off x="514014" y="1194708"/>
          <a:ext cx="8115969" cy="5447428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610367">
                  <a:extLst>
                    <a:ext uri="{9D8B030D-6E8A-4147-A177-3AD203B41FA5}">
                      <a16:colId xmlns:a16="http://schemas.microsoft.com/office/drawing/2014/main" val="3815422753"/>
                    </a:ext>
                  </a:extLst>
                </a:gridCol>
                <a:gridCol w="2634816">
                  <a:extLst>
                    <a:ext uri="{9D8B030D-6E8A-4147-A177-3AD203B41FA5}">
                      <a16:colId xmlns:a16="http://schemas.microsoft.com/office/drawing/2014/main" val="3293924183"/>
                    </a:ext>
                  </a:extLst>
                </a:gridCol>
                <a:gridCol w="790222">
                  <a:extLst>
                    <a:ext uri="{9D8B030D-6E8A-4147-A177-3AD203B41FA5}">
                      <a16:colId xmlns:a16="http://schemas.microsoft.com/office/drawing/2014/main" val="1505368349"/>
                    </a:ext>
                  </a:extLst>
                </a:gridCol>
                <a:gridCol w="872961">
                  <a:extLst>
                    <a:ext uri="{9D8B030D-6E8A-4147-A177-3AD203B41FA5}">
                      <a16:colId xmlns:a16="http://schemas.microsoft.com/office/drawing/2014/main" val="843646240"/>
                    </a:ext>
                  </a:extLst>
                </a:gridCol>
                <a:gridCol w="928266">
                  <a:extLst>
                    <a:ext uri="{9D8B030D-6E8A-4147-A177-3AD203B41FA5}">
                      <a16:colId xmlns:a16="http://schemas.microsoft.com/office/drawing/2014/main" val="1174331708"/>
                    </a:ext>
                  </a:extLst>
                </a:gridCol>
                <a:gridCol w="915550">
                  <a:extLst>
                    <a:ext uri="{9D8B030D-6E8A-4147-A177-3AD203B41FA5}">
                      <a16:colId xmlns:a16="http://schemas.microsoft.com/office/drawing/2014/main" val="3644868638"/>
                    </a:ext>
                  </a:extLst>
                </a:gridCol>
                <a:gridCol w="1363787">
                  <a:extLst>
                    <a:ext uri="{9D8B030D-6E8A-4147-A177-3AD203B41FA5}">
                      <a16:colId xmlns:a16="http://schemas.microsoft.com/office/drawing/2014/main" val="389070415"/>
                    </a:ext>
                  </a:extLst>
                </a:gridCol>
              </a:tblGrid>
              <a:tr h="58466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ردیف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عنوان برنامه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استان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شهرستان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تاریخ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ساعت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مکان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03907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نشست تخصصی با حضور دانشجویان گردشگری دانشگاه پیام نور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آذربایجان شرقی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تبریز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دانشگاه پیام نور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940394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مسابقه نقاشی کودکان از بناهای تاریخی و معرفی بخش کودک موزه قاجار و رژه خودروهای کلاسیک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آذربایجان شرقی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تبریز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14:30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موزه قاجار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91901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تور بازدید از موزه های آذربایجان –مسجد کبود- خانه حریری- سایت موزه برای ناشنوایان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آذربایجان شرقی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تبریز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موزه ها و اماکن تاریخی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896789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تور بازدید از موزه آذربایجان و مسجد کبود برای سالمندان و  معلولین جسمی حرکتی ( گردشگری دستر‌س‌پذیر)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آذربایجان شرقی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تبریز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موزه آذربایجان و مسجد کبود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630756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نان سنتی یوخا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آذربایجان شرقی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کلیبر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10:30 الی 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کلیبر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3339732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نشست تخصصی با دانشجویان گردشگری با محوریت گردشگری و تحول پایدار ( بهره مندی از نوآوری و هوش مصنوعی در تاسیسات گردشگری و انرژی سبز)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آذربایجان شرقی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تبریز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دانشگاه تبریز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352664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پسته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آذربایجان شرقی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ایلخچی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10:30 الی 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ایلخچی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983548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تورهای تخصصی مختلف مانند تورهای مادر و کودک، بازدید از محوطه‌های تاریخی، بازدید از آموزشگاه قدیم صنعت نفت و بافت مسکونی نفت،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خوزستان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اهواز، شوشتر، دزفول، آبادان، ماهشهر، ایذه، رامهرمز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 و 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اهواز، شوشتر، دزفول، آبادان، ماهشهر، ایذه، رامهرمز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2671006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نشست معرفی گردشگری دسترس پذیر با رویکرد گردشگری جنگ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خوزستان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اهواز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918170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کارگاه آشنایی با موضوع گردشگری و تحول پایدار برای جوامع محلی و مسئولان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خوزستان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ایذه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ایذه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069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8576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536E7-E417-9488-F3CD-98EB68F7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EBA48B-624D-3260-10B2-DA8FF2F8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E89840-BF6B-38DD-5DAC-FE5AE91A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682" y="232160"/>
            <a:ext cx="4970635" cy="679363"/>
          </a:xfrm>
        </p:spPr>
        <p:txBody>
          <a:bodyPr>
            <a:normAutofit/>
          </a:bodyPr>
          <a:lstStyle/>
          <a:p>
            <a:pPr rtl="1"/>
            <a:r>
              <a:rPr lang="fa-IR" sz="2500" b="1" dirty="0">
                <a:solidFill>
                  <a:srgbClr val="01A09B"/>
                </a:solidFill>
                <a:cs typeface="B Yekan" panose="00000400000000000000" pitchFamily="2" charset="-78"/>
              </a:rPr>
              <a:t>فهرست برنامه های مردمی استانها - 22</a:t>
            </a:r>
            <a:endParaRPr sz="2500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E178AD-5463-9DF6-3037-7983DEA84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710551"/>
              </p:ext>
            </p:extLst>
          </p:nvPr>
        </p:nvGraphicFramePr>
        <p:xfrm>
          <a:off x="514014" y="1194708"/>
          <a:ext cx="8115969" cy="5387428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610367">
                  <a:extLst>
                    <a:ext uri="{9D8B030D-6E8A-4147-A177-3AD203B41FA5}">
                      <a16:colId xmlns:a16="http://schemas.microsoft.com/office/drawing/2014/main" val="3815422753"/>
                    </a:ext>
                  </a:extLst>
                </a:gridCol>
                <a:gridCol w="2634816">
                  <a:extLst>
                    <a:ext uri="{9D8B030D-6E8A-4147-A177-3AD203B41FA5}">
                      <a16:colId xmlns:a16="http://schemas.microsoft.com/office/drawing/2014/main" val="3293924183"/>
                    </a:ext>
                  </a:extLst>
                </a:gridCol>
                <a:gridCol w="790222">
                  <a:extLst>
                    <a:ext uri="{9D8B030D-6E8A-4147-A177-3AD203B41FA5}">
                      <a16:colId xmlns:a16="http://schemas.microsoft.com/office/drawing/2014/main" val="1505368349"/>
                    </a:ext>
                  </a:extLst>
                </a:gridCol>
                <a:gridCol w="872961">
                  <a:extLst>
                    <a:ext uri="{9D8B030D-6E8A-4147-A177-3AD203B41FA5}">
                      <a16:colId xmlns:a16="http://schemas.microsoft.com/office/drawing/2014/main" val="843646240"/>
                    </a:ext>
                  </a:extLst>
                </a:gridCol>
                <a:gridCol w="928266">
                  <a:extLst>
                    <a:ext uri="{9D8B030D-6E8A-4147-A177-3AD203B41FA5}">
                      <a16:colId xmlns:a16="http://schemas.microsoft.com/office/drawing/2014/main" val="1174331708"/>
                    </a:ext>
                  </a:extLst>
                </a:gridCol>
                <a:gridCol w="915550">
                  <a:extLst>
                    <a:ext uri="{9D8B030D-6E8A-4147-A177-3AD203B41FA5}">
                      <a16:colId xmlns:a16="http://schemas.microsoft.com/office/drawing/2014/main" val="3644868638"/>
                    </a:ext>
                  </a:extLst>
                </a:gridCol>
                <a:gridCol w="1363787">
                  <a:extLst>
                    <a:ext uri="{9D8B030D-6E8A-4147-A177-3AD203B41FA5}">
                      <a16:colId xmlns:a16="http://schemas.microsoft.com/office/drawing/2014/main" val="389070415"/>
                    </a:ext>
                  </a:extLst>
                </a:gridCol>
              </a:tblGrid>
              <a:tr h="58466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ردیف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عنوان برنامه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استان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شهرستان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تاریخ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ساعت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مکان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03907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نشست گفتگوی ميان فرهنگي: «ميراث جهاني در نگاه جهاني» با حضور نمایندگان یونسکو، پژوهشگران بین المللی، فعالان محلی میراث فرهنگی و گردشگری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خوزستان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شوش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چغازنبیل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940394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شب ستاره‌ها و سکوت: تور نجومي در چغازنبيل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خوزستان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شوش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چغازنبیل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91901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کارگاه آشنایی با موضوع گردشگری و تحول پایدار برای جوامع محلی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خوزستان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دزفول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پایگاه گندی شاپور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896789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کارگاه آشنایی با روش‌های تهیه عرقیجات شوشتر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خوزستان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شوشتر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خانه تاریخی مستوفی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630756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برگزاری جشنواره 2 روزه استعدادیابی کودکان و نوجوانان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خوزستان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شوشتر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قلعه سلاسل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3339732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نشست تخصصی پرنده نگری و نمایشگاه جانبی و رونمایی از مسیر پرنده نگری استان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خوزستان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اهواز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سالن جلسات اداره کل میراث فرهنگی، گردشگری و صنایع دستی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352664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همایش گردشگری و تحول پایدار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خوزستان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ایذه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ایذه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983548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B Nazanin" panose="00000400000000000000" pitchFamily="2" charset="-78"/>
                        </a:rPr>
                        <a:t>WORK SHOP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fa-IR" sz="1200" b="0" i="0" u="none" strike="noStrike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ظرفیت های حوزه گردشگری برای فعالیت شرکت های دانش بنیان و فن آور</a:t>
                      </a:r>
                      <a:endParaRPr lang="fa-IR" sz="1100" b="0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خوزستان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اهواز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سالن جلسات اداره کل میراث فرهنگی، گردشگری و صنایع دستی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2671006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آغاز رویداد ایتاپ (رویداد ایده پردازی فن آوری های نوین در حوزه گردشگری)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خوزستان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اهواز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سالن جلسات اداره کل میراث فرهنگی، گردشگری و صنایع دستی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918170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نشست تخصصی آسیب شناسی گردشگری سلامت استان خوزستان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خوزستان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اهواز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سالن جلسات اداره کل میراث فرهنگی، گردشگری و صنایع دستی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069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6438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536E7-E417-9488-F3CD-98EB68F7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EBA48B-624D-3260-10B2-DA8FF2F8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E89840-BF6B-38DD-5DAC-FE5AE91A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682" y="232160"/>
            <a:ext cx="4970635" cy="679363"/>
          </a:xfrm>
        </p:spPr>
        <p:txBody>
          <a:bodyPr>
            <a:normAutofit/>
          </a:bodyPr>
          <a:lstStyle/>
          <a:p>
            <a:pPr rtl="1"/>
            <a:r>
              <a:rPr lang="fa-IR" sz="2500" b="1" dirty="0">
                <a:solidFill>
                  <a:srgbClr val="01A09B"/>
                </a:solidFill>
                <a:cs typeface="B Yekan" panose="00000400000000000000" pitchFamily="2" charset="-78"/>
              </a:rPr>
              <a:t>فهرست برنامه های مردمی استانها - 23</a:t>
            </a:r>
            <a:endParaRPr sz="2500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E178AD-5463-9DF6-3037-7983DEA84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752331"/>
              </p:ext>
            </p:extLst>
          </p:nvPr>
        </p:nvGraphicFramePr>
        <p:xfrm>
          <a:off x="514014" y="1100667"/>
          <a:ext cx="8115969" cy="5248438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610367">
                  <a:extLst>
                    <a:ext uri="{9D8B030D-6E8A-4147-A177-3AD203B41FA5}">
                      <a16:colId xmlns:a16="http://schemas.microsoft.com/office/drawing/2014/main" val="3815422753"/>
                    </a:ext>
                  </a:extLst>
                </a:gridCol>
                <a:gridCol w="2634816">
                  <a:extLst>
                    <a:ext uri="{9D8B030D-6E8A-4147-A177-3AD203B41FA5}">
                      <a16:colId xmlns:a16="http://schemas.microsoft.com/office/drawing/2014/main" val="3293924183"/>
                    </a:ext>
                  </a:extLst>
                </a:gridCol>
                <a:gridCol w="790222">
                  <a:extLst>
                    <a:ext uri="{9D8B030D-6E8A-4147-A177-3AD203B41FA5}">
                      <a16:colId xmlns:a16="http://schemas.microsoft.com/office/drawing/2014/main" val="1505368349"/>
                    </a:ext>
                  </a:extLst>
                </a:gridCol>
                <a:gridCol w="872961">
                  <a:extLst>
                    <a:ext uri="{9D8B030D-6E8A-4147-A177-3AD203B41FA5}">
                      <a16:colId xmlns:a16="http://schemas.microsoft.com/office/drawing/2014/main" val="843646240"/>
                    </a:ext>
                  </a:extLst>
                </a:gridCol>
                <a:gridCol w="928266">
                  <a:extLst>
                    <a:ext uri="{9D8B030D-6E8A-4147-A177-3AD203B41FA5}">
                      <a16:colId xmlns:a16="http://schemas.microsoft.com/office/drawing/2014/main" val="1174331708"/>
                    </a:ext>
                  </a:extLst>
                </a:gridCol>
                <a:gridCol w="915550">
                  <a:extLst>
                    <a:ext uri="{9D8B030D-6E8A-4147-A177-3AD203B41FA5}">
                      <a16:colId xmlns:a16="http://schemas.microsoft.com/office/drawing/2014/main" val="3644868638"/>
                    </a:ext>
                  </a:extLst>
                </a:gridCol>
                <a:gridCol w="1363787">
                  <a:extLst>
                    <a:ext uri="{9D8B030D-6E8A-4147-A177-3AD203B41FA5}">
                      <a16:colId xmlns:a16="http://schemas.microsoft.com/office/drawing/2014/main" val="389070415"/>
                    </a:ext>
                  </a:extLst>
                </a:gridCol>
              </a:tblGrid>
              <a:tr h="58466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ردیف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عنوان برنامه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استان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شهرستان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تاریخ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ساعت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مکان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03907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دوره آموزشی ویژه دهیاران استان با هدف افزایش ایجاد بوم گردی و توسعه گردشگری روستایی)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خوزستان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اهواز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940394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تور اهواز گردی برای کودکان مبتلا به سرطان و تالاسمی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خوزستان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خرمشهر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91901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اجرای برنامه بازدید گردشگران از سدها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خوزستان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اندیمشک - بهبهان - گتوند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896789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بازدید روایت محور از آثار تاریخی برای کودکان و خانواده‌ها همراه با اجرای نمایش و قصه گویی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خوزستان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اهواز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630756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مسابقه موشن گرافی، پادکست و انیمیشن برای اعضای نوجوان کانون پرورش فکری کودکان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خوزستان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اهواز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3339732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برگزاری دوره آموزشی برای روستای صراخیه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خوزستان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شادگان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352664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اجرای برنامه خوزستان شناسی ویژه کودکان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خوزستان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اهواز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983548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کارون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خوزستان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اهواز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 الی 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بوستان ساحلی اهواز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2671006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نمایشگاه عکس، پوستر و نقاشی از ظرفیت‌های گردشگری گندی شاپور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خوزستان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دزفول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محوطه جندی شاپور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918170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رويداد «علم در خدمت ميراث: مسابقه دانش‌آموزی و تور تخصصی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خوزستان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شوش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چغازنبیل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069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85047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536E7-E417-9488-F3CD-98EB68F7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EBA48B-624D-3260-10B2-DA8FF2F8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E89840-BF6B-38DD-5DAC-FE5AE91A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682" y="232160"/>
            <a:ext cx="4970635" cy="679363"/>
          </a:xfrm>
        </p:spPr>
        <p:txBody>
          <a:bodyPr>
            <a:normAutofit/>
          </a:bodyPr>
          <a:lstStyle/>
          <a:p>
            <a:pPr rtl="1"/>
            <a:r>
              <a:rPr lang="fa-IR" sz="2500" b="1" dirty="0">
                <a:solidFill>
                  <a:srgbClr val="01A09B"/>
                </a:solidFill>
                <a:cs typeface="B Yekan" panose="00000400000000000000" pitchFamily="2" charset="-78"/>
              </a:rPr>
              <a:t>فهرست برنامه های مردمی استانها - 24</a:t>
            </a:r>
            <a:endParaRPr sz="2500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E178AD-5463-9DF6-3037-7983DEA84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246170"/>
              </p:ext>
            </p:extLst>
          </p:nvPr>
        </p:nvGraphicFramePr>
        <p:xfrm>
          <a:off x="514014" y="1194708"/>
          <a:ext cx="8115969" cy="5157088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610367">
                  <a:extLst>
                    <a:ext uri="{9D8B030D-6E8A-4147-A177-3AD203B41FA5}">
                      <a16:colId xmlns:a16="http://schemas.microsoft.com/office/drawing/2014/main" val="3815422753"/>
                    </a:ext>
                  </a:extLst>
                </a:gridCol>
                <a:gridCol w="2634816">
                  <a:extLst>
                    <a:ext uri="{9D8B030D-6E8A-4147-A177-3AD203B41FA5}">
                      <a16:colId xmlns:a16="http://schemas.microsoft.com/office/drawing/2014/main" val="3293924183"/>
                    </a:ext>
                  </a:extLst>
                </a:gridCol>
                <a:gridCol w="790222">
                  <a:extLst>
                    <a:ext uri="{9D8B030D-6E8A-4147-A177-3AD203B41FA5}">
                      <a16:colId xmlns:a16="http://schemas.microsoft.com/office/drawing/2014/main" val="1505368349"/>
                    </a:ext>
                  </a:extLst>
                </a:gridCol>
                <a:gridCol w="872961">
                  <a:extLst>
                    <a:ext uri="{9D8B030D-6E8A-4147-A177-3AD203B41FA5}">
                      <a16:colId xmlns:a16="http://schemas.microsoft.com/office/drawing/2014/main" val="843646240"/>
                    </a:ext>
                  </a:extLst>
                </a:gridCol>
                <a:gridCol w="928266">
                  <a:extLst>
                    <a:ext uri="{9D8B030D-6E8A-4147-A177-3AD203B41FA5}">
                      <a16:colId xmlns:a16="http://schemas.microsoft.com/office/drawing/2014/main" val="1174331708"/>
                    </a:ext>
                  </a:extLst>
                </a:gridCol>
                <a:gridCol w="915550">
                  <a:extLst>
                    <a:ext uri="{9D8B030D-6E8A-4147-A177-3AD203B41FA5}">
                      <a16:colId xmlns:a16="http://schemas.microsoft.com/office/drawing/2014/main" val="3644868638"/>
                    </a:ext>
                  </a:extLst>
                </a:gridCol>
                <a:gridCol w="1363787">
                  <a:extLst>
                    <a:ext uri="{9D8B030D-6E8A-4147-A177-3AD203B41FA5}">
                      <a16:colId xmlns:a16="http://schemas.microsoft.com/office/drawing/2014/main" val="389070415"/>
                    </a:ext>
                  </a:extLst>
                </a:gridCol>
              </a:tblGrid>
              <a:tr h="58466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ردیف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عنوان برنامه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استان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شهرستان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تاریخ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ساعت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مکان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03907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رونمایی از مسير تفسير جديد با 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QR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خوزستان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شوش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چغازنبیل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940394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گردشگری دانش آموزی، بازدید از بناهای تاریخی و آشنایی با صنایع دستی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خوزستان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شوشتر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سرای افضل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91901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مسابقه آشپزی برای نوجوانان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خوزستان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بهبهان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عمارت محسنی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896789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کارگاه های آموزشی برای کودکان و نوجوانان با موضوع تاریخ و میراث همراث با نمایش عروسکی و بازی های سنتی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خوزستان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شوش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محوطه تاریخی شوش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630756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برپایی سینمای سیار در محوطه تاریخی شوش با پخش فیلم‌های روز ایران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خوزستان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شوش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محوطه تاریخی شوش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3339732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مسابقه فیلم و عکس گردشگری با موضوع زیبایی‌های شهر من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خوزستان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شوش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محوطه تاریخی شوش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352664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سیب و گلابی گلزار بردسیر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بردسیر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الی 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شهر گلزار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983548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دوره آموزشی در خصوص نحوه راه اندازی اقامتگاه‌های بومگردی و تاثیر در روند جذب گردشگر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بردسیر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 الی 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شهر گلزار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2671006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سخنرانی کارشناسان گردشگری در مراسم نماز جمعه در سطح استان در خصوص اهمیت گردشگری با تاکید بر شعار جهانی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سطح استان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 الی 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سطح استان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918170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برگزاری همایش روز جهانی گردشگری تقدیر از فعالان و پیشکسوتان برگزیده گردشگری استان کرمان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17 الی 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هتل کاروانیکا کرمان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069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17642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536E7-E417-9488-F3CD-98EB68F7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EBA48B-624D-3260-10B2-DA8FF2F8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E89840-BF6B-38DD-5DAC-FE5AE91A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682" y="232160"/>
            <a:ext cx="4970635" cy="679363"/>
          </a:xfrm>
        </p:spPr>
        <p:txBody>
          <a:bodyPr>
            <a:normAutofit/>
          </a:bodyPr>
          <a:lstStyle/>
          <a:p>
            <a:pPr rtl="1"/>
            <a:r>
              <a:rPr lang="fa-IR" sz="2500" b="1" dirty="0">
                <a:solidFill>
                  <a:srgbClr val="01A09B"/>
                </a:solidFill>
                <a:cs typeface="B Yekan" panose="00000400000000000000" pitchFamily="2" charset="-78"/>
              </a:rPr>
              <a:t>فهرست برنامه های مردمی استانها - 25</a:t>
            </a:r>
            <a:endParaRPr sz="2500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E178AD-5463-9DF6-3037-7983DEA84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625248"/>
              </p:ext>
            </p:extLst>
          </p:nvPr>
        </p:nvGraphicFramePr>
        <p:xfrm>
          <a:off x="248356" y="1051762"/>
          <a:ext cx="8381628" cy="5668857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480640">
                  <a:extLst>
                    <a:ext uri="{9D8B030D-6E8A-4147-A177-3AD203B41FA5}">
                      <a16:colId xmlns:a16="http://schemas.microsoft.com/office/drawing/2014/main" val="3815422753"/>
                    </a:ext>
                  </a:extLst>
                </a:gridCol>
                <a:gridCol w="2870767">
                  <a:extLst>
                    <a:ext uri="{9D8B030D-6E8A-4147-A177-3AD203B41FA5}">
                      <a16:colId xmlns:a16="http://schemas.microsoft.com/office/drawing/2014/main" val="3293924183"/>
                    </a:ext>
                  </a:extLst>
                </a:gridCol>
                <a:gridCol w="612363">
                  <a:extLst>
                    <a:ext uri="{9D8B030D-6E8A-4147-A177-3AD203B41FA5}">
                      <a16:colId xmlns:a16="http://schemas.microsoft.com/office/drawing/2014/main" val="1505368349"/>
                    </a:ext>
                  </a:extLst>
                </a:gridCol>
                <a:gridCol w="1238447">
                  <a:extLst>
                    <a:ext uri="{9D8B030D-6E8A-4147-A177-3AD203B41FA5}">
                      <a16:colId xmlns:a16="http://schemas.microsoft.com/office/drawing/2014/main" val="843646240"/>
                    </a:ext>
                  </a:extLst>
                </a:gridCol>
                <a:gridCol w="663453">
                  <a:extLst>
                    <a:ext uri="{9D8B030D-6E8A-4147-A177-3AD203B41FA5}">
                      <a16:colId xmlns:a16="http://schemas.microsoft.com/office/drawing/2014/main" val="1174331708"/>
                    </a:ext>
                  </a:extLst>
                </a:gridCol>
                <a:gridCol w="917777">
                  <a:extLst>
                    <a:ext uri="{9D8B030D-6E8A-4147-A177-3AD203B41FA5}">
                      <a16:colId xmlns:a16="http://schemas.microsoft.com/office/drawing/2014/main" val="3644868638"/>
                    </a:ext>
                  </a:extLst>
                </a:gridCol>
                <a:gridCol w="1598181">
                  <a:extLst>
                    <a:ext uri="{9D8B030D-6E8A-4147-A177-3AD203B41FA5}">
                      <a16:colId xmlns:a16="http://schemas.microsoft.com/office/drawing/2014/main" val="389070415"/>
                    </a:ext>
                  </a:extLst>
                </a:gridCol>
              </a:tblGrid>
              <a:tr h="48352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ردیف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عنوان برنامه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استان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شهرستان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تاریخ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ساعت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مکان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03907"/>
                  </a:ext>
                </a:extLst>
              </a:tr>
              <a:tr h="363857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رونمایی از پوستر 1405 لبخند دنیا به کرمان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17 الی 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هتل کاروانیکا کرمان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9403940"/>
                  </a:ext>
                </a:extLst>
              </a:tr>
              <a:tr h="541168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نشست مشترک فعالان گردشگری و دانش‌آموزان در مدارس منتخب استان به مناسبت روز جهانی گردشگری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بافت،جیرفت، یم، کرمان، رفسنجان، زرند، سیرجان، انار و ...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 الی 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بافت،جیرفت، یم، کرمان، رفسنجان، زرند، سیرجان، انار و ...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919010"/>
                  </a:ext>
                </a:extLst>
              </a:tr>
              <a:tr h="481643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بازدید رایگان از موزه های و اماکن گردشگری استان ( ویژه دانش آموزان)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جیرفت، کرمان، بم، ماهان، رفسنجان، سیرجان، شهداد،  ماهان، میمند و راین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موزه های و اماکن گردشگری استان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896789"/>
                  </a:ext>
                </a:extLst>
              </a:tr>
              <a:tr h="245737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مراسم استقبال از مسافرین (فرودگاه / راه‌آهن / ترمینال)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کرمان، زرند، راین، رفسنجان، سیرجان، بم،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الی 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پایانه‌ها، فرودگاه و ایستگاه‌های راه‌آهن سطح استان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6307561"/>
                  </a:ext>
                </a:extLst>
              </a:tr>
              <a:tr h="541168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ویژه برنامه هفته گردشگری در پایگاه باغ شاهزاده ماهان (نقاره خوانی، فروش محصولات بومی و محلی و ...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 - ماهان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 الی 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باغ شاهزاده ماهان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3339732"/>
                  </a:ext>
                </a:extLst>
              </a:tr>
              <a:tr h="718479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رویداد دوچرخه سواری هفت باغ علوی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محور گردشگری هفت باغ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352664"/>
                  </a:ext>
                </a:extLst>
              </a:tr>
              <a:tr h="718479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نشست بررسی چالش ها و راهکارهای گردشگری با حضور نمایندگان مردم در مجلس شورای اسلامی و فعالین حوزه گردشگری استان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مجموعه گنجعلیخان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983548"/>
                  </a:ext>
                </a:extLst>
              </a:tr>
              <a:tr h="481643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برگزاری مراسم اولین سالگرد ثبت جهانی کاروانسرای گنجعلیخان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کاروانسرای گنجعلیخان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2671006"/>
                  </a:ext>
                </a:extLst>
              </a:tr>
              <a:tr h="481643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برگزاری دوره آموزشی ویژه فعالین گردشگری (با توجه به شعار سال)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آموزشگاه هفتواد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9181701"/>
                  </a:ext>
                </a:extLst>
              </a:tr>
              <a:tr h="481643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رالی خودروهای دو دیفرانسیل در محور گردشگری هفت باغ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محور گردشگری هفت باغ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069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5802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CD106B-9E92-DAE7-A869-2FC465EF1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 txBox="1">
            <a:spLocks/>
          </p:cNvSpPr>
          <p:nvPr/>
        </p:nvSpPr>
        <p:spPr>
          <a:xfrm>
            <a:off x="5076092" y="1898836"/>
            <a:ext cx="3716215" cy="3860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Low" rtl="1"/>
            <a:r>
              <a:rPr lang="fa-IR" sz="2800" b="1" dirty="0">
                <a:cs typeface="B Roya" panose="00000400000000000000" pitchFamily="2" charset="-78"/>
              </a:rPr>
              <a:t>۲۷ سپتامبر ۲۰۲۵ مصادف با 5 مهر ۱۴۰۴</a:t>
            </a:r>
            <a:endParaRPr lang="en-US" sz="2800" b="1" dirty="0">
              <a:cs typeface="B Roya" panose="00000400000000000000" pitchFamily="2" charset="-78"/>
            </a:endParaRPr>
          </a:p>
          <a:p>
            <a:pPr algn="justLow" rtl="1"/>
            <a:endParaRPr lang="fa-IR" sz="1800" b="1" dirty="0">
              <a:cs typeface="B Roya" panose="00000400000000000000" pitchFamily="2" charset="-78"/>
            </a:endParaRPr>
          </a:p>
          <a:p>
            <a:pPr algn="justLow" rtl="1"/>
            <a:r>
              <a:rPr lang="fa-IR" sz="2800" b="1" dirty="0">
                <a:cs typeface="B Roya" panose="00000400000000000000" pitchFamily="2" charset="-78"/>
              </a:rPr>
              <a:t>شعار: </a:t>
            </a:r>
            <a:r>
              <a:rPr lang="fa-IR" sz="2800" b="1" dirty="0">
                <a:solidFill>
                  <a:srgbClr val="01A09B"/>
                </a:solidFill>
                <a:cs typeface="B Roya" panose="00000400000000000000" pitchFamily="2" charset="-78"/>
              </a:rPr>
              <a:t>گردشگری و تحول پایدار</a:t>
            </a:r>
            <a:endParaRPr lang="en-US" sz="2800" b="1" dirty="0">
              <a:solidFill>
                <a:srgbClr val="01A09B"/>
              </a:solidFill>
              <a:cs typeface="B Roya" panose="00000400000000000000" pitchFamily="2" charset="-78"/>
            </a:endParaRPr>
          </a:p>
          <a:p>
            <a:pPr algn="justLow" rtl="1"/>
            <a:endParaRPr lang="fa-IR" sz="1800" b="1" dirty="0">
              <a:cs typeface="B Roya" panose="00000400000000000000" pitchFamily="2" charset="-78"/>
            </a:endParaRPr>
          </a:p>
          <a:p>
            <a:pPr algn="justLow" rtl="1"/>
            <a:r>
              <a:rPr lang="fa-IR" sz="2800" b="1" dirty="0">
                <a:cs typeface="B Roya" panose="00000400000000000000" pitchFamily="2" charset="-78"/>
              </a:rPr>
              <a:t>میزبان مراسم جهانی:</a:t>
            </a:r>
            <a:r>
              <a:rPr lang="en-US" sz="2800" b="1" dirty="0">
                <a:cs typeface="B Roya" panose="00000400000000000000" pitchFamily="2" charset="-78"/>
              </a:rPr>
              <a:t> </a:t>
            </a:r>
            <a:r>
              <a:rPr lang="fa-IR" sz="2800" b="1" dirty="0">
                <a:cs typeface="B Roya" panose="00000400000000000000" pitchFamily="2" charset="-78"/>
              </a:rPr>
              <a:t>مالزی (ملاکا)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4E1497-EC08-2693-9F86-E3CC96ED9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02" y="1133060"/>
            <a:ext cx="4711148" cy="53822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F3C9ED6-9F5D-B794-203C-E69DE4087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215" y="0"/>
            <a:ext cx="4173414" cy="1143000"/>
          </a:xfrm>
        </p:spPr>
        <p:txBody>
          <a:bodyPr>
            <a:normAutofit/>
          </a:bodyPr>
          <a:lstStyle/>
          <a:p>
            <a:pPr rtl="1"/>
            <a:r>
              <a:rPr lang="fa-IR" sz="3000" b="1" dirty="0">
                <a:solidFill>
                  <a:srgbClr val="01A09B"/>
                </a:solidFill>
                <a:cs typeface="B Yekan" panose="00000400000000000000" pitchFamily="2" charset="-78"/>
              </a:rPr>
              <a:t>روز جهانی گردشگری 2025</a:t>
            </a:r>
            <a:endParaRPr sz="3000" b="1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689099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536E7-E417-9488-F3CD-98EB68F7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EBA48B-624D-3260-10B2-DA8FF2F8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E89840-BF6B-38DD-5DAC-FE5AE91A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682" y="232160"/>
            <a:ext cx="4970635" cy="679363"/>
          </a:xfrm>
        </p:spPr>
        <p:txBody>
          <a:bodyPr>
            <a:normAutofit/>
          </a:bodyPr>
          <a:lstStyle/>
          <a:p>
            <a:pPr rtl="1"/>
            <a:r>
              <a:rPr lang="fa-IR" sz="2500" b="1" dirty="0">
                <a:solidFill>
                  <a:srgbClr val="01A09B"/>
                </a:solidFill>
                <a:cs typeface="B Yekan" panose="00000400000000000000" pitchFamily="2" charset="-78"/>
              </a:rPr>
              <a:t>فهرست برنامه های مردمی استانها - 26</a:t>
            </a:r>
            <a:endParaRPr sz="2500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E178AD-5463-9DF6-3037-7983DEA84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292741"/>
              </p:ext>
            </p:extLst>
          </p:nvPr>
        </p:nvGraphicFramePr>
        <p:xfrm>
          <a:off x="514014" y="1194708"/>
          <a:ext cx="8115969" cy="5157088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610367">
                  <a:extLst>
                    <a:ext uri="{9D8B030D-6E8A-4147-A177-3AD203B41FA5}">
                      <a16:colId xmlns:a16="http://schemas.microsoft.com/office/drawing/2014/main" val="3815422753"/>
                    </a:ext>
                  </a:extLst>
                </a:gridCol>
                <a:gridCol w="2634816">
                  <a:extLst>
                    <a:ext uri="{9D8B030D-6E8A-4147-A177-3AD203B41FA5}">
                      <a16:colId xmlns:a16="http://schemas.microsoft.com/office/drawing/2014/main" val="3293924183"/>
                    </a:ext>
                  </a:extLst>
                </a:gridCol>
                <a:gridCol w="790222">
                  <a:extLst>
                    <a:ext uri="{9D8B030D-6E8A-4147-A177-3AD203B41FA5}">
                      <a16:colId xmlns:a16="http://schemas.microsoft.com/office/drawing/2014/main" val="1505368349"/>
                    </a:ext>
                  </a:extLst>
                </a:gridCol>
                <a:gridCol w="872961">
                  <a:extLst>
                    <a:ext uri="{9D8B030D-6E8A-4147-A177-3AD203B41FA5}">
                      <a16:colId xmlns:a16="http://schemas.microsoft.com/office/drawing/2014/main" val="843646240"/>
                    </a:ext>
                  </a:extLst>
                </a:gridCol>
                <a:gridCol w="928266">
                  <a:extLst>
                    <a:ext uri="{9D8B030D-6E8A-4147-A177-3AD203B41FA5}">
                      <a16:colId xmlns:a16="http://schemas.microsoft.com/office/drawing/2014/main" val="1174331708"/>
                    </a:ext>
                  </a:extLst>
                </a:gridCol>
                <a:gridCol w="915550">
                  <a:extLst>
                    <a:ext uri="{9D8B030D-6E8A-4147-A177-3AD203B41FA5}">
                      <a16:colId xmlns:a16="http://schemas.microsoft.com/office/drawing/2014/main" val="3644868638"/>
                    </a:ext>
                  </a:extLst>
                </a:gridCol>
                <a:gridCol w="1363787">
                  <a:extLst>
                    <a:ext uri="{9D8B030D-6E8A-4147-A177-3AD203B41FA5}">
                      <a16:colId xmlns:a16="http://schemas.microsoft.com/office/drawing/2014/main" val="389070415"/>
                    </a:ext>
                  </a:extLst>
                </a:gridCol>
              </a:tblGrid>
              <a:tr h="58466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ردیف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عنوان برنامه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استان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شهرستان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تاریخ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ساعت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مکان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03907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نشست تخصصی و خبری با حضور روسای پایگاه های ثبت جهانی استان کرمان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قنات گوهر ریز جوپار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940394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گردشگری کودک و گردشگری دسترس پذیر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باغ موزه هرندی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91901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کارگاه اموزشی در واحد های بومگردی(با همکاری انجمن حرفه ای راهنمایان گردشگری)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شهداد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896789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اولین سالگرد ثبت جهانی کاروانسرای چاهکوران راور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راور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کاروانسرای چاهکوران راور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630756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پاکسازی بیابان لوت با حضور جوامع بومی و راهنمایان تخصصی بیابان لوت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شهداد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شهداد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3339732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مراسم اختتامیه هفته گردشگری در کرمان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تله کابین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352664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مراسم نواختن زنگ گردشگری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لرستان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خرم آباد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مدرسه دخترانه استعدادهای درخشان دوره اول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983548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برگزاری دوره آموزشی معرفی و شناخت غارهای پیش از تاریخ دره خرم آباد ویژه راهنمایان گردشگری استان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لرستان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خرم آباد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غار تاریخی کلدر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2671006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برگزاری نشست تخصصی گردشگری با حضور فعالین گردشگری استان با هدف بررسی مشکلات و  ارائه راهکارها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لرستان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بروجرد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فرمانداری بروجرد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918170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رژه خودرو های گردشگری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لرستان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خرم آباد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از قلعه فلک الافلاک تا دریاچه کیو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069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19093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536E7-E417-9488-F3CD-98EB68F7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EBA48B-624D-3260-10B2-DA8FF2F8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E89840-BF6B-38DD-5DAC-FE5AE91A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682" y="232160"/>
            <a:ext cx="4970635" cy="679363"/>
          </a:xfrm>
        </p:spPr>
        <p:txBody>
          <a:bodyPr>
            <a:normAutofit/>
          </a:bodyPr>
          <a:lstStyle/>
          <a:p>
            <a:pPr rtl="1"/>
            <a:r>
              <a:rPr lang="fa-IR" sz="2500" b="1" dirty="0">
                <a:solidFill>
                  <a:srgbClr val="01A09B"/>
                </a:solidFill>
                <a:cs typeface="B Yekan" panose="00000400000000000000" pitchFamily="2" charset="-78"/>
              </a:rPr>
              <a:t>فهرست برنامه های مردمی استانها - 27</a:t>
            </a:r>
            <a:endParaRPr sz="2500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E178AD-5463-9DF6-3037-7983DEA84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75524"/>
              </p:ext>
            </p:extLst>
          </p:nvPr>
        </p:nvGraphicFramePr>
        <p:xfrm>
          <a:off x="514014" y="1405639"/>
          <a:ext cx="8115969" cy="5005123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610367">
                  <a:extLst>
                    <a:ext uri="{9D8B030D-6E8A-4147-A177-3AD203B41FA5}">
                      <a16:colId xmlns:a16="http://schemas.microsoft.com/office/drawing/2014/main" val="3815422753"/>
                    </a:ext>
                  </a:extLst>
                </a:gridCol>
                <a:gridCol w="2634816">
                  <a:extLst>
                    <a:ext uri="{9D8B030D-6E8A-4147-A177-3AD203B41FA5}">
                      <a16:colId xmlns:a16="http://schemas.microsoft.com/office/drawing/2014/main" val="3293924183"/>
                    </a:ext>
                  </a:extLst>
                </a:gridCol>
                <a:gridCol w="790222">
                  <a:extLst>
                    <a:ext uri="{9D8B030D-6E8A-4147-A177-3AD203B41FA5}">
                      <a16:colId xmlns:a16="http://schemas.microsoft.com/office/drawing/2014/main" val="1505368349"/>
                    </a:ext>
                  </a:extLst>
                </a:gridCol>
                <a:gridCol w="872961">
                  <a:extLst>
                    <a:ext uri="{9D8B030D-6E8A-4147-A177-3AD203B41FA5}">
                      <a16:colId xmlns:a16="http://schemas.microsoft.com/office/drawing/2014/main" val="843646240"/>
                    </a:ext>
                  </a:extLst>
                </a:gridCol>
                <a:gridCol w="928266">
                  <a:extLst>
                    <a:ext uri="{9D8B030D-6E8A-4147-A177-3AD203B41FA5}">
                      <a16:colId xmlns:a16="http://schemas.microsoft.com/office/drawing/2014/main" val="1174331708"/>
                    </a:ext>
                  </a:extLst>
                </a:gridCol>
                <a:gridCol w="915550">
                  <a:extLst>
                    <a:ext uri="{9D8B030D-6E8A-4147-A177-3AD203B41FA5}">
                      <a16:colId xmlns:a16="http://schemas.microsoft.com/office/drawing/2014/main" val="3644868638"/>
                    </a:ext>
                  </a:extLst>
                </a:gridCol>
                <a:gridCol w="1363787">
                  <a:extLst>
                    <a:ext uri="{9D8B030D-6E8A-4147-A177-3AD203B41FA5}">
                      <a16:colId xmlns:a16="http://schemas.microsoft.com/office/drawing/2014/main" val="389070415"/>
                    </a:ext>
                  </a:extLst>
                </a:gridCol>
              </a:tblGrid>
              <a:tr h="58466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ردیف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عنوان برنامه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استان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شهرستان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تاریخ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ساعت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مکان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03907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شب شعر فرهنگی در غار تاریخی قمری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لرستان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خرم آباد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غار تاریخی قمری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9403940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کنفرانس مطبوعاتی مرتبط با روز جهانی گردشگری و اهمیت صنعت گردشگری در استان البرز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البرز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اداره کل میراث فرهنگی، صنایع دستی و گردشگری استان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15542877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کارگاه آموزشی گردشگری روستایی با رویکرد روستاهای ویژه بخشداران و دهیاران روستاهای هدف گردشگری استان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البرز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شهرستان کرج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91901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تور آشناسازی با موضوع ثبت روستاهای جهانی ویژه بخشداران، دهیارانخبرنگاران و اهالی رسانه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البرز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شهرستان کرج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896789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کارگاه‌های آموزشی با محوریت شعار گردشگری و تحول پایدار توسط موسسات آموزشی گردشگری استان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البرز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موسسات بهار ارتباطات ایرانیان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630756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ارائه تخفیفات 15 الی 20 درصدی خدمات تاسیسات گردشگری در هفته گردشگری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البرز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شهرستانهای کل استان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واحدهای اقامتی و پذیرایی سطح استان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3339732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نمایشگاه اقوام (صنایع دستی، غذای سنتی، موسیقی محلی و ...)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البرز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الی 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کاخ مروارید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352664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رویداد گردشگری خوراک محلی استان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البرز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الی 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کاروانسرای شاه عباسی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983548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تقدیر از فعالین حوزه گردشگری استان کرمانشاه در تمامی شهرستانها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کرمانشاه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شهرستانهای کل استان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شهرستانهای استان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2671006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نواختن زنگ گردشگری در مدارس استان کرمانشاه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کرمانشاه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شهرستانهای کل استان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مدارس منتخب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91817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65642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536E7-E417-9488-F3CD-98EB68F7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EBA48B-624D-3260-10B2-DA8FF2F8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E89840-BF6B-38DD-5DAC-FE5AE91A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682" y="232160"/>
            <a:ext cx="4970635" cy="679363"/>
          </a:xfrm>
        </p:spPr>
        <p:txBody>
          <a:bodyPr>
            <a:normAutofit/>
          </a:bodyPr>
          <a:lstStyle/>
          <a:p>
            <a:pPr rtl="1"/>
            <a:r>
              <a:rPr lang="fa-IR" sz="2500" b="1" dirty="0">
                <a:solidFill>
                  <a:srgbClr val="01A09B"/>
                </a:solidFill>
                <a:cs typeface="B Yekan" panose="00000400000000000000" pitchFamily="2" charset="-78"/>
              </a:rPr>
              <a:t>فهرست برنامه های مردمی استانها - 28</a:t>
            </a:r>
            <a:endParaRPr sz="2500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E178AD-5463-9DF6-3037-7983DEA84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8850385"/>
              </p:ext>
            </p:extLst>
          </p:nvPr>
        </p:nvGraphicFramePr>
        <p:xfrm>
          <a:off x="514014" y="1194708"/>
          <a:ext cx="8115969" cy="5157088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610367">
                  <a:extLst>
                    <a:ext uri="{9D8B030D-6E8A-4147-A177-3AD203B41FA5}">
                      <a16:colId xmlns:a16="http://schemas.microsoft.com/office/drawing/2014/main" val="3815422753"/>
                    </a:ext>
                  </a:extLst>
                </a:gridCol>
                <a:gridCol w="2634816">
                  <a:extLst>
                    <a:ext uri="{9D8B030D-6E8A-4147-A177-3AD203B41FA5}">
                      <a16:colId xmlns:a16="http://schemas.microsoft.com/office/drawing/2014/main" val="3293924183"/>
                    </a:ext>
                  </a:extLst>
                </a:gridCol>
                <a:gridCol w="790222">
                  <a:extLst>
                    <a:ext uri="{9D8B030D-6E8A-4147-A177-3AD203B41FA5}">
                      <a16:colId xmlns:a16="http://schemas.microsoft.com/office/drawing/2014/main" val="1505368349"/>
                    </a:ext>
                  </a:extLst>
                </a:gridCol>
                <a:gridCol w="872961">
                  <a:extLst>
                    <a:ext uri="{9D8B030D-6E8A-4147-A177-3AD203B41FA5}">
                      <a16:colId xmlns:a16="http://schemas.microsoft.com/office/drawing/2014/main" val="843646240"/>
                    </a:ext>
                  </a:extLst>
                </a:gridCol>
                <a:gridCol w="928266">
                  <a:extLst>
                    <a:ext uri="{9D8B030D-6E8A-4147-A177-3AD203B41FA5}">
                      <a16:colId xmlns:a16="http://schemas.microsoft.com/office/drawing/2014/main" val="1174331708"/>
                    </a:ext>
                  </a:extLst>
                </a:gridCol>
                <a:gridCol w="915550">
                  <a:extLst>
                    <a:ext uri="{9D8B030D-6E8A-4147-A177-3AD203B41FA5}">
                      <a16:colId xmlns:a16="http://schemas.microsoft.com/office/drawing/2014/main" val="3644868638"/>
                    </a:ext>
                  </a:extLst>
                </a:gridCol>
                <a:gridCol w="1363787">
                  <a:extLst>
                    <a:ext uri="{9D8B030D-6E8A-4147-A177-3AD203B41FA5}">
                      <a16:colId xmlns:a16="http://schemas.microsoft.com/office/drawing/2014/main" val="389070415"/>
                    </a:ext>
                  </a:extLst>
                </a:gridCol>
              </a:tblGrid>
              <a:tr h="58466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ردیف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عنوان برنامه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استان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شهرستان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تاریخ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ساعت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مکان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03907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رونمایی از روایتگری دیجیتال اماکن گردشگری کرمانشاه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کرمانشاه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کرمانشاه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محوطه تازیخی تاق بستان  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940394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کارگاههای آموزشی جهت فعالین بخش گردشگری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کرمانشاه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پاوه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اقامتگاه بوم گردی    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91901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نمایشگاه عکس در شهرستانهای روانسر و کرمانشاه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کرمانشاه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روانسر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مجتمع فرهنگی شهر روانسر  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896789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تورهای یک روزه روستا گردی در استان کرمانشاه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کرمانشاه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شهرستانهای کل استان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روستاهای منتخب گردشگری  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630756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فراخوان مسابقه ساخت کلیپهای 1 تا 5 دقیقه ای با موضوع گردشگری فرهنگی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کرمانشاه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کرمانشاه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7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محوطه تاریخی بیستون     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3339732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نشست آشنایی با گردشگری فرهنگی در اماکن تاریخ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کرمانشاه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هرسین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محوطه تاریخی بیستون     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352664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تور ویژه ناشنوایان در محوطه بیستون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کرمانشاه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کرمانشاه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محوطه تاریخی بیستون     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983548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گردشگری کودک در تاق بستان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کرمانشاه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کرمانشاه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محوطه تاریخی تاق بستان  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2671006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کباب شبانکاره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کرمانشاه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روانسر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الی 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روستای شبانکاره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918170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    جشنواره انگور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کرمانشاه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صحنه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روستای کندوله 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069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6131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536E7-E417-9488-F3CD-98EB68F7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EBA48B-624D-3260-10B2-DA8FF2F8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E89840-BF6B-38DD-5DAC-FE5AE91A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682" y="232160"/>
            <a:ext cx="4970635" cy="679363"/>
          </a:xfrm>
        </p:spPr>
        <p:txBody>
          <a:bodyPr>
            <a:normAutofit/>
          </a:bodyPr>
          <a:lstStyle/>
          <a:p>
            <a:pPr rtl="1"/>
            <a:r>
              <a:rPr lang="fa-IR" sz="2500" b="1" dirty="0">
                <a:solidFill>
                  <a:srgbClr val="01A09B"/>
                </a:solidFill>
                <a:cs typeface="B Yekan" panose="00000400000000000000" pitchFamily="2" charset="-78"/>
              </a:rPr>
              <a:t>فهرست برنامه های مردمی استانها - 29</a:t>
            </a:r>
            <a:endParaRPr sz="2500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E178AD-5463-9DF6-3037-7983DEA84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347934"/>
              </p:ext>
            </p:extLst>
          </p:nvPr>
        </p:nvGraphicFramePr>
        <p:xfrm>
          <a:off x="514014" y="1409198"/>
          <a:ext cx="8115969" cy="5065738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610367">
                  <a:extLst>
                    <a:ext uri="{9D8B030D-6E8A-4147-A177-3AD203B41FA5}">
                      <a16:colId xmlns:a16="http://schemas.microsoft.com/office/drawing/2014/main" val="3815422753"/>
                    </a:ext>
                  </a:extLst>
                </a:gridCol>
                <a:gridCol w="2634816">
                  <a:extLst>
                    <a:ext uri="{9D8B030D-6E8A-4147-A177-3AD203B41FA5}">
                      <a16:colId xmlns:a16="http://schemas.microsoft.com/office/drawing/2014/main" val="3293924183"/>
                    </a:ext>
                  </a:extLst>
                </a:gridCol>
                <a:gridCol w="790222">
                  <a:extLst>
                    <a:ext uri="{9D8B030D-6E8A-4147-A177-3AD203B41FA5}">
                      <a16:colId xmlns:a16="http://schemas.microsoft.com/office/drawing/2014/main" val="1505368349"/>
                    </a:ext>
                  </a:extLst>
                </a:gridCol>
                <a:gridCol w="872961">
                  <a:extLst>
                    <a:ext uri="{9D8B030D-6E8A-4147-A177-3AD203B41FA5}">
                      <a16:colId xmlns:a16="http://schemas.microsoft.com/office/drawing/2014/main" val="843646240"/>
                    </a:ext>
                  </a:extLst>
                </a:gridCol>
                <a:gridCol w="928266">
                  <a:extLst>
                    <a:ext uri="{9D8B030D-6E8A-4147-A177-3AD203B41FA5}">
                      <a16:colId xmlns:a16="http://schemas.microsoft.com/office/drawing/2014/main" val="1174331708"/>
                    </a:ext>
                  </a:extLst>
                </a:gridCol>
                <a:gridCol w="915550">
                  <a:extLst>
                    <a:ext uri="{9D8B030D-6E8A-4147-A177-3AD203B41FA5}">
                      <a16:colId xmlns:a16="http://schemas.microsoft.com/office/drawing/2014/main" val="3644868638"/>
                    </a:ext>
                  </a:extLst>
                </a:gridCol>
                <a:gridCol w="1363787">
                  <a:extLst>
                    <a:ext uri="{9D8B030D-6E8A-4147-A177-3AD203B41FA5}">
                      <a16:colId xmlns:a16="http://schemas.microsoft.com/office/drawing/2014/main" val="389070415"/>
                    </a:ext>
                  </a:extLst>
                </a:gridCol>
              </a:tblGrid>
              <a:tr h="58466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ردیف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عنوان برنامه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استان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شهرستان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تاریخ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ساعت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مکان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03907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    جشنواره سیب سرتخت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کرمانشاه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صحنه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روستای سرتخت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940394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آفتابگردان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کرمانشاه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سنقر کلیایی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روستای غیاث اباد 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91901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رویداد گردشگری مهر ورکانه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همدان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همدان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روستای ورکانه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896789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کدو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همدان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همدان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روستای تفریجان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630756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ویژه برنامه روز جهانی جهانگردی همدان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همدان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همدان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هتل بوتیک دهلیز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3339732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 شهر جهانی انگور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همدان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ملایر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352664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پانزدهمین جشنواره شیره پزی ملایر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همدان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ملایر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روستای هدف گردشگری مانیزان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983548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اختتامیه ششمین جشنواره ملی مبلمان منبت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همدان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ملایر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بوستان تاریخی سیفیه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2671006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غذای محلی و موسقی سنتی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همدان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فامنین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پارک ملت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918170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 برداشت گردو و فرش دستبافت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همدان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تویسرکان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تویسرکان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069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77737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536E7-E417-9488-F3CD-98EB68F7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EBA48B-624D-3260-10B2-DA8FF2F8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E89840-BF6B-38DD-5DAC-FE5AE91A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682" y="232160"/>
            <a:ext cx="4970635" cy="679363"/>
          </a:xfrm>
        </p:spPr>
        <p:txBody>
          <a:bodyPr>
            <a:normAutofit/>
          </a:bodyPr>
          <a:lstStyle/>
          <a:p>
            <a:pPr rtl="1"/>
            <a:r>
              <a:rPr lang="fa-IR" sz="2500" b="1" dirty="0">
                <a:solidFill>
                  <a:srgbClr val="01A09B"/>
                </a:solidFill>
                <a:cs typeface="B Yekan" panose="00000400000000000000" pitchFamily="2" charset="-78"/>
              </a:rPr>
              <a:t>فهرست برنامه های مردمی استانها - 30</a:t>
            </a:r>
            <a:endParaRPr sz="2500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E178AD-5463-9DF6-3037-7983DEA84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358461"/>
              </p:ext>
            </p:extLst>
          </p:nvPr>
        </p:nvGraphicFramePr>
        <p:xfrm>
          <a:off x="514014" y="1409198"/>
          <a:ext cx="8115969" cy="5065738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610367">
                  <a:extLst>
                    <a:ext uri="{9D8B030D-6E8A-4147-A177-3AD203B41FA5}">
                      <a16:colId xmlns:a16="http://schemas.microsoft.com/office/drawing/2014/main" val="3815422753"/>
                    </a:ext>
                  </a:extLst>
                </a:gridCol>
                <a:gridCol w="2634816">
                  <a:extLst>
                    <a:ext uri="{9D8B030D-6E8A-4147-A177-3AD203B41FA5}">
                      <a16:colId xmlns:a16="http://schemas.microsoft.com/office/drawing/2014/main" val="3293924183"/>
                    </a:ext>
                  </a:extLst>
                </a:gridCol>
                <a:gridCol w="790222">
                  <a:extLst>
                    <a:ext uri="{9D8B030D-6E8A-4147-A177-3AD203B41FA5}">
                      <a16:colId xmlns:a16="http://schemas.microsoft.com/office/drawing/2014/main" val="1505368349"/>
                    </a:ext>
                  </a:extLst>
                </a:gridCol>
                <a:gridCol w="872961">
                  <a:extLst>
                    <a:ext uri="{9D8B030D-6E8A-4147-A177-3AD203B41FA5}">
                      <a16:colId xmlns:a16="http://schemas.microsoft.com/office/drawing/2014/main" val="843646240"/>
                    </a:ext>
                  </a:extLst>
                </a:gridCol>
                <a:gridCol w="928266">
                  <a:extLst>
                    <a:ext uri="{9D8B030D-6E8A-4147-A177-3AD203B41FA5}">
                      <a16:colId xmlns:a16="http://schemas.microsoft.com/office/drawing/2014/main" val="1174331708"/>
                    </a:ext>
                  </a:extLst>
                </a:gridCol>
                <a:gridCol w="915550">
                  <a:extLst>
                    <a:ext uri="{9D8B030D-6E8A-4147-A177-3AD203B41FA5}">
                      <a16:colId xmlns:a16="http://schemas.microsoft.com/office/drawing/2014/main" val="3644868638"/>
                    </a:ext>
                  </a:extLst>
                </a:gridCol>
                <a:gridCol w="1363787">
                  <a:extLst>
                    <a:ext uri="{9D8B030D-6E8A-4147-A177-3AD203B41FA5}">
                      <a16:colId xmlns:a16="http://schemas.microsoft.com/office/drawing/2014/main" val="389070415"/>
                    </a:ext>
                  </a:extLst>
                </a:gridCol>
              </a:tblGrid>
              <a:tr h="58466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ردیف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عنوان برنامه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استان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شهرستان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تاریخ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ساعت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مکان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03907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خوراک و برداشت محصول آلو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همدان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تویسرکان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روستای کهنوش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940394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مراسم ثبت رازیانه رزن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همدان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رزن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سالن ارشاد رزن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91901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نمایشگاه محصولات صنایع دستی وکشاورزی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همدان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رزن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پارک ملت رزن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896789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آلو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همدان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اسدآباد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روستای ملهمدره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630756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انگور و غذای سنتی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همدان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کبود آهنگ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روستای اکنلو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3339732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آلو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همدان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بهار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روستای حیدره قاضی خانی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352664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پنبه در مزرعه گردشگری توسکا (گرگان)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گلستان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گرگان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گرگان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983548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دوره آموزشی توانمند سازی جوامع محلی ویزه دهیاران شهرستان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گلستان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بندرترکمن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یکی از روزهای هفته گردشگری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بندرترکمن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2671006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دوره آموزشی ضمن خدمت ویژه کارکنان تاسیسات گردشگری شهرستان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گلستان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بندرترکمن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یکی از روزهای هفته گردشگری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بندرترکمن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918170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تورهای آشنا سازی با خلیج گرگان و جزیره آشوراده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گلستان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بندرترکمن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یکی از روزهای هفته گردشگری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بندرترکمن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069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70855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536E7-E417-9488-F3CD-98EB68F7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EBA48B-624D-3260-10B2-DA8FF2F8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E89840-BF6B-38DD-5DAC-FE5AE91A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682" y="232160"/>
            <a:ext cx="4970635" cy="679363"/>
          </a:xfrm>
        </p:spPr>
        <p:txBody>
          <a:bodyPr>
            <a:normAutofit/>
          </a:bodyPr>
          <a:lstStyle/>
          <a:p>
            <a:pPr rtl="1"/>
            <a:r>
              <a:rPr lang="fa-IR" sz="2500" b="1" dirty="0">
                <a:solidFill>
                  <a:srgbClr val="01A09B"/>
                </a:solidFill>
                <a:cs typeface="B Yekan" panose="00000400000000000000" pitchFamily="2" charset="-78"/>
              </a:rPr>
              <a:t>فهرست برنامه های مردمی استانها - 31</a:t>
            </a:r>
            <a:endParaRPr sz="2500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E178AD-5463-9DF6-3037-7983DEA84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099230"/>
              </p:ext>
            </p:extLst>
          </p:nvPr>
        </p:nvGraphicFramePr>
        <p:xfrm>
          <a:off x="514014" y="1283982"/>
          <a:ext cx="8115969" cy="5248438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610367">
                  <a:extLst>
                    <a:ext uri="{9D8B030D-6E8A-4147-A177-3AD203B41FA5}">
                      <a16:colId xmlns:a16="http://schemas.microsoft.com/office/drawing/2014/main" val="3815422753"/>
                    </a:ext>
                  </a:extLst>
                </a:gridCol>
                <a:gridCol w="2634816">
                  <a:extLst>
                    <a:ext uri="{9D8B030D-6E8A-4147-A177-3AD203B41FA5}">
                      <a16:colId xmlns:a16="http://schemas.microsoft.com/office/drawing/2014/main" val="3293924183"/>
                    </a:ext>
                  </a:extLst>
                </a:gridCol>
                <a:gridCol w="790222">
                  <a:extLst>
                    <a:ext uri="{9D8B030D-6E8A-4147-A177-3AD203B41FA5}">
                      <a16:colId xmlns:a16="http://schemas.microsoft.com/office/drawing/2014/main" val="1505368349"/>
                    </a:ext>
                  </a:extLst>
                </a:gridCol>
                <a:gridCol w="872961">
                  <a:extLst>
                    <a:ext uri="{9D8B030D-6E8A-4147-A177-3AD203B41FA5}">
                      <a16:colId xmlns:a16="http://schemas.microsoft.com/office/drawing/2014/main" val="843646240"/>
                    </a:ext>
                  </a:extLst>
                </a:gridCol>
                <a:gridCol w="928266">
                  <a:extLst>
                    <a:ext uri="{9D8B030D-6E8A-4147-A177-3AD203B41FA5}">
                      <a16:colId xmlns:a16="http://schemas.microsoft.com/office/drawing/2014/main" val="1174331708"/>
                    </a:ext>
                  </a:extLst>
                </a:gridCol>
                <a:gridCol w="915550">
                  <a:extLst>
                    <a:ext uri="{9D8B030D-6E8A-4147-A177-3AD203B41FA5}">
                      <a16:colId xmlns:a16="http://schemas.microsoft.com/office/drawing/2014/main" val="3644868638"/>
                    </a:ext>
                  </a:extLst>
                </a:gridCol>
                <a:gridCol w="1363787">
                  <a:extLst>
                    <a:ext uri="{9D8B030D-6E8A-4147-A177-3AD203B41FA5}">
                      <a16:colId xmlns:a16="http://schemas.microsoft.com/office/drawing/2014/main" val="389070415"/>
                    </a:ext>
                  </a:extLst>
                </a:gridCol>
              </a:tblGrid>
              <a:tr h="58466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ردیف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عنوان برنامه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استان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شهرستان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تاریخ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ساعت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مکان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03907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پاکسازی ساحل با مشارکت دستگاههای اجرایی ذیربط و سمن ها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گلستان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بندرترکمن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یکی از روزهای هفته گردشگری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بندرترکمن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940394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کارگاه آموزشی توسعه گردشگری روستایی در بخشداری وشمگیر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گلستان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آق قلا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یکی از روزهای هفته گردشگری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آق قلا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91901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تور یک روزه ویژه مدیران و فعالان گردشگری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گلستان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آق قلا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یکی از روزهای هفته گردشگری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آق قلا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896789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پاکسازی تفرجگاههای گردشگری پل تاریخی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گلستان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آق قلا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یکی از روزهای هفته گردشگری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آق قلا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630756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دوره آموزشی بازاریابی در گردشگری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گلستان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گرگان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یکی از روزهای هفته گردشگری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گرگان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3339732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پاکسازی تنگه چهل چای با حضور سایر ادارات و دستگاههای اجرایی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گلستان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مینودشت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یکی از روزهای هفته گردشگری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مینودشت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352664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کارگاه آموزشی کارکرد هوش مصنوعی در حوزه گردشگری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گلستان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بندرگز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یکی از روزهای هفته گردشگری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بندرگز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983548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دوره آموزشی جوامع محلی دریکی از روستاها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گلستان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کلاله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یکی از روزهای هفته گردشگری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کلاله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2671006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تورهای گردشگری ویژه دانش آموزان ، دانشجویان و تشکل های مردم نهاد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گلستان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کردکوی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یکی از روزهای هفته گردشگری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کردکوی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918170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تور گردشگری یک روزه برای مدیران و فعالین گردشگری داخل و خارج شهرستان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گلستان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کردکوی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یکی از روزهای هفته گردشگری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کردکوی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069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0103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536E7-E417-9488-F3CD-98EB68F7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EBA48B-624D-3260-10B2-DA8FF2F8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E89840-BF6B-38DD-5DAC-FE5AE91A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682" y="232160"/>
            <a:ext cx="4970635" cy="679363"/>
          </a:xfrm>
        </p:spPr>
        <p:txBody>
          <a:bodyPr>
            <a:normAutofit/>
          </a:bodyPr>
          <a:lstStyle/>
          <a:p>
            <a:pPr rtl="1"/>
            <a:r>
              <a:rPr lang="fa-IR" sz="2500" b="1" dirty="0">
                <a:solidFill>
                  <a:srgbClr val="01A09B"/>
                </a:solidFill>
                <a:cs typeface="B Yekan" panose="00000400000000000000" pitchFamily="2" charset="-78"/>
              </a:rPr>
              <a:t>فهرست برنامه های مردمی استانها - 32</a:t>
            </a:r>
            <a:endParaRPr sz="2500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E178AD-5463-9DF6-3037-7983DEA84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3846499"/>
              </p:ext>
            </p:extLst>
          </p:nvPr>
        </p:nvGraphicFramePr>
        <p:xfrm>
          <a:off x="514014" y="1228574"/>
          <a:ext cx="8115969" cy="5279788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610367">
                  <a:extLst>
                    <a:ext uri="{9D8B030D-6E8A-4147-A177-3AD203B41FA5}">
                      <a16:colId xmlns:a16="http://schemas.microsoft.com/office/drawing/2014/main" val="3815422753"/>
                    </a:ext>
                  </a:extLst>
                </a:gridCol>
                <a:gridCol w="2634816">
                  <a:extLst>
                    <a:ext uri="{9D8B030D-6E8A-4147-A177-3AD203B41FA5}">
                      <a16:colId xmlns:a16="http://schemas.microsoft.com/office/drawing/2014/main" val="3293924183"/>
                    </a:ext>
                  </a:extLst>
                </a:gridCol>
                <a:gridCol w="790222">
                  <a:extLst>
                    <a:ext uri="{9D8B030D-6E8A-4147-A177-3AD203B41FA5}">
                      <a16:colId xmlns:a16="http://schemas.microsoft.com/office/drawing/2014/main" val="1505368349"/>
                    </a:ext>
                  </a:extLst>
                </a:gridCol>
                <a:gridCol w="872961">
                  <a:extLst>
                    <a:ext uri="{9D8B030D-6E8A-4147-A177-3AD203B41FA5}">
                      <a16:colId xmlns:a16="http://schemas.microsoft.com/office/drawing/2014/main" val="843646240"/>
                    </a:ext>
                  </a:extLst>
                </a:gridCol>
                <a:gridCol w="928266">
                  <a:extLst>
                    <a:ext uri="{9D8B030D-6E8A-4147-A177-3AD203B41FA5}">
                      <a16:colId xmlns:a16="http://schemas.microsoft.com/office/drawing/2014/main" val="1174331708"/>
                    </a:ext>
                  </a:extLst>
                </a:gridCol>
                <a:gridCol w="915550">
                  <a:extLst>
                    <a:ext uri="{9D8B030D-6E8A-4147-A177-3AD203B41FA5}">
                      <a16:colId xmlns:a16="http://schemas.microsoft.com/office/drawing/2014/main" val="3644868638"/>
                    </a:ext>
                  </a:extLst>
                </a:gridCol>
                <a:gridCol w="1363787">
                  <a:extLst>
                    <a:ext uri="{9D8B030D-6E8A-4147-A177-3AD203B41FA5}">
                      <a16:colId xmlns:a16="http://schemas.microsoft.com/office/drawing/2014/main" val="389070415"/>
                    </a:ext>
                  </a:extLst>
                </a:gridCol>
              </a:tblGrid>
              <a:tr h="58466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ردیف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عنوان برنامه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استان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شهرستان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تاریخ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ساعت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مکان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03907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پاکسازی محوطه های گردشگری و پارک جنگلی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گلستان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کردکوی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یکی از روزهای هفته گردشگری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کردکوی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940394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پاکسازی تالاب ها و پارکها (تالاب آلما گل 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گلستان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گنبد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یکی از روزهای هفته گردشگری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گنبد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91901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پاکسازی ساحل چارقلی ، گل فشان نفتلیجه و قارن یاریق و بافت قدیمی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گلستان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گمیشان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یکی از روزهای هفته گردشگری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گمیشان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896789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پاکسازی پارک ملی گلستان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گلستان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گالیکش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یکی از روزهای هفته گردشگری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گالیکش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630756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اجرای پروازهای نمایشی پاراگلایدر در سایت پروازی فلای لند (سایت گردشگری ورزشی رامیان)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گلستان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رامیان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یکی از روزهای هفته گردشگری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رامیان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3339732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پرنده نگری کودکان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هرمزگان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بندرعباس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ساحل بوستان ولایت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352664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بازدید دانش آموزان از موزه حیات‌وحش محیط زیست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هرمزگان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بندرعباس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 الی 7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اداره کل محیط زیست استان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983548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پاکسازی محوطه های تاریخی و جاذبه های شاخص هر شهرستان شامل (آبیدر، کرفتو، زیویه، آربابا، قم چقای، سد سورال، باباگرگر، پالنگان، زریوار)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کردستان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کل شهرستان های استان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آبیدر، کرفتو، زیویه، آربابا، قم چقای، سد سورال، باباگرگر، پالنگان، زریوار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2671006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تور آشنایی با تأسیسات گردشگری و کسب وکارهای گردشگری ویژه مدارس سطح متوسطه اول و دوم (هتل و بوم گردی ها)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کردستان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کل شهرستان های استان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الی 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کل شهرستان های استان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918170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ویژه برنامه تقدیر از فعالان گردشگری ، اعضای ستاد اجرایی خدمات سفر و فعالین رسانه های استان کردستان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کردستان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کل شهرستان های استان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 الی 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اداره کل میراث فرهنگی، صنایع دستی و گردشگری استان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069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13300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536E7-E417-9488-F3CD-98EB68F7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EBA48B-624D-3260-10B2-DA8FF2F8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E89840-BF6B-38DD-5DAC-FE5AE91A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682" y="232160"/>
            <a:ext cx="4970635" cy="679363"/>
          </a:xfrm>
        </p:spPr>
        <p:txBody>
          <a:bodyPr>
            <a:normAutofit/>
          </a:bodyPr>
          <a:lstStyle/>
          <a:p>
            <a:pPr rtl="1"/>
            <a:r>
              <a:rPr lang="fa-IR" sz="2500" b="1" dirty="0">
                <a:solidFill>
                  <a:srgbClr val="01A09B"/>
                </a:solidFill>
                <a:cs typeface="B Yekan" panose="00000400000000000000" pitchFamily="2" charset="-78"/>
              </a:rPr>
              <a:t>فهرست برنامه های مردمی استانها - 33</a:t>
            </a:r>
            <a:endParaRPr sz="2500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E178AD-5463-9DF6-3037-7983DEA84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726483"/>
              </p:ext>
            </p:extLst>
          </p:nvPr>
        </p:nvGraphicFramePr>
        <p:xfrm>
          <a:off x="514014" y="1069083"/>
          <a:ext cx="8115969" cy="5630743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610367">
                  <a:extLst>
                    <a:ext uri="{9D8B030D-6E8A-4147-A177-3AD203B41FA5}">
                      <a16:colId xmlns:a16="http://schemas.microsoft.com/office/drawing/2014/main" val="3815422753"/>
                    </a:ext>
                  </a:extLst>
                </a:gridCol>
                <a:gridCol w="2634816">
                  <a:extLst>
                    <a:ext uri="{9D8B030D-6E8A-4147-A177-3AD203B41FA5}">
                      <a16:colId xmlns:a16="http://schemas.microsoft.com/office/drawing/2014/main" val="3293924183"/>
                    </a:ext>
                  </a:extLst>
                </a:gridCol>
                <a:gridCol w="790222">
                  <a:extLst>
                    <a:ext uri="{9D8B030D-6E8A-4147-A177-3AD203B41FA5}">
                      <a16:colId xmlns:a16="http://schemas.microsoft.com/office/drawing/2014/main" val="1505368349"/>
                    </a:ext>
                  </a:extLst>
                </a:gridCol>
                <a:gridCol w="872961">
                  <a:extLst>
                    <a:ext uri="{9D8B030D-6E8A-4147-A177-3AD203B41FA5}">
                      <a16:colId xmlns:a16="http://schemas.microsoft.com/office/drawing/2014/main" val="843646240"/>
                    </a:ext>
                  </a:extLst>
                </a:gridCol>
                <a:gridCol w="928266">
                  <a:extLst>
                    <a:ext uri="{9D8B030D-6E8A-4147-A177-3AD203B41FA5}">
                      <a16:colId xmlns:a16="http://schemas.microsoft.com/office/drawing/2014/main" val="1174331708"/>
                    </a:ext>
                  </a:extLst>
                </a:gridCol>
                <a:gridCol w="915550">
                  <a:extLst>
                    <a:ext uri="{9D8B030D-6E8A-4147-A177-3AD203B41FA5}">
                      <a16:colId xmlns:a16="http://schemas.microsoft.com/office/drawing/2014/main" val="3644868638"/>
                    </a:ext>
                  </a:extLst>
                </a:gridCol>
                <a:gridCol w="1363787">
                  <a:extLst>
                    <a:ext uri="{9D8B030D-6E8A-4147-A177-3AD203B41FA5}">
                      <a16:colId xmlns:a16="http://schemas.microsoft.com/office/drawing/2014/main" val="389070415"/>
                    </a:ext>
                  </a:extLst>
                </a:gridCol>
              </a:tblGrid>
              <a:tr h="58466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ردیف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عنوان برنامه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استان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شهرستان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تاریخ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ساعت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مکان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03907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برگزاری مسابقه ، جشنواره و نمایشگاه های تخصصی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کردستان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کل شهرستان های استان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12</a:t>
                      </a:r>
                      <a:b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</a:br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 الی 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پارک ها و بوستان های شهرستانهای سطح استان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940394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به صدا درآوردن زنگ گردشگری و ایراد سخنرانی در مدارس پیرامون اهمیت صنعت گردشگری و شعار سال سازمان جهانی جهانگردی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کردستان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کل شهرستان های استان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مدارس سطح استان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91901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برگزاری ویژه برنامه تقدیر از فعالین گردشگری در مجتمع گردشگری شاسوار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کردستان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سنندج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 الی 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مجتمع گردشگری شاسوار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896789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برگزاری نشست علمی با موضوع تأثیر جنگ 12 روزه بر گردشگری استان کردستان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کردستان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سنندج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الی 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اداره کل میراث فرهنگی، گردشگری و صنایع دستی استان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630756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تور رسانه به مقصد شهرستانهای کمتر شناخته شده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کردستان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قروه یا بیجار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الی 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قروه یا بیجار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3339732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مسابقه نقاشی کودکان از جاذبه های کردستان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کردستان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سنندج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 الی 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عمارت خسروآباد یا یکی از بناهای شهرستان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352664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مراسم تجلیل از برترین های صنعت گردشگری استان تهران با حضور مسئولین  کشوری و افتتاحیه هتل بوتیک سنتی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هتل بوتیک عمارت ملوکانه فارسی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983548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و نمایشگاه نقاشی کودک با محوریت گردشگری با همکاری اتاق بازرگانی ایران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2671006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های گردشگری اقوام، سوغات، خوراک، صنایع دستی و جاذبه های گردشگری استان تهران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اماکن تحت اختیار شهرداری تهران، اراضی عباس آباد و مجموعه فرهنگی تفریحی خلیج‌فارس (بام لند)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918170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گشت های نیم روزه با موضوع تهران مقصد گردشگری شهری، هیجانی، تفریحی سرگرمی با همکاری شهرداری تهران، دفاتر خدمات مسافرتی و انجمن راهنمایان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سطح شهر تهران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069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83791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536E7-E417-9488-F3CD-98EB68F7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EBA48B-624D-3260-10B2-DA8FF2F8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E89840-BF6B-38DD-5DAC-FE5AE91A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682" y="232160"/>
            <a:ext cx="4970635" cy="679363"/>
          </a:xfrm>
        </p:spPr>
        <p:txBody>
          <a:bodyPr>
            <a:normAutofit/>
          </a:bodyPr>
          <a:lstStyle/>
          <a:p>
            <a:pPr rtl="1"/>
            <a:r>
              <a:rPr lang="fa-IR" sz="2500" b="1" dirty="0">
                <a:solidFill>
                  <a:srgbClr val="01A09B"/>
                </a:solidFill>
                <a:cs typeface="B Yekan" panose="00000400000000000000" pitchFamily="2" charset="-78"/>
              </a:rPr>
              <a:t>فهرست برنامه های مردمی استانها - 34</a:t>
            </a:r>
            <a:endParaRPr sz="2500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E178AD-5463-9DF6-3037-7983DEA84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436385"/>
              </p:ext>
            </p:extLst>
          </p:nvPr>
        </p:nvGraphicFramePr>
        <p:xfrm>
          <a:off x="248355" y="1239372"/>
          <a:ext cx="8647287" cy="5248438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650325">
                  <a:extLst>
                    <a:ext uri="{9D8B030D-6E8A-4147-A177-3AD203B41FA5}">
                      <a16:colId xmlns:a16="http://schemas.microsoft.com/office/drawing/2014/main" val="3815422753"/>
                    </a:ext>
                  </a:extLst>
                </a:gridCol>
                <a:gridCol w="2807307">
                  <a:extLst>
                    <a:ext uri="{9D8B030D-6E8A-4147-A177-3AD203B41FA5}">
                      <a16:colId xmlns:a16="http://schemas.microsoft.com/office/drawing/2014/main" val="3293924183"/>
                    </a:ext>
                  </a:extLst>
                </a:gridCol>
                <a:gridCol w="841955">
                  <a:extLst>
                    <a:ext uri="{9D8B030D-6E8A-4147-A177-3AD203B41FA5}">
                      <a16:colId xmlns:a16="http://schemas.microsoft.com/office/drawing/2014/main" val="1505368349"/>
                    </a:ext>
                  </a:extLst>
                </a:gridCol>
                <a:gridCol w="930110">
                  <a:extLst>
                    <a:ext uri="{9D8B030D-6E8A-4147-A177-3AD203B41FA5}">
                      <a16:colId xmlns:a16="http://schemas.microsoft.com/office/drawing/2014/main" val="843646240"/>
                    </a:ext>
                  </a:extLst>
                </a:gridCol>
                <a:gridCol w="561501">
                  <a:extLst>
                    <a:ext uri="{9D8B030D-6E8A-4147-A177-3AD203B41FA5}">
                      <a16:colId xmlns:a16="http://schemas.microsoft.com/office/drawing/2014/main" val="1174331708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3644868638"/>
                    </a:ext>
                  </a:extLst>
                </a:gridCol>
                <a:gridCol w="1738489">
                  <a:extLst>
                    <a:ext uri="{9D8B030D-6E8A-4147-A177-3AD203B41FA5}">
                      <a16:colId xmlns:a16="http://schemas.microsoft.com/office/drawing/2014/main" val="389070415"/>
                    </a:ext>
                  </a:extLst>
                </a:gridCol>
              </a:tblGrid>
              <a:tr h="58466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ردیف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عنوان برنامه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استان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شهرستان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تاریخ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ساعت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مکان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03907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گردشگری و صنایع دستی در کاروانسرای حاج کمال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رباط کریم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کاروانسرای حاج کمال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940394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به صدا درآمدن زنگ مدارس در روستاهای هدف گردشگری استان تهران در شروع هفته گردشگری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استان تهران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مدارس روستاهای هدف گردشگری استان تهران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91901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دوره های آموزشی با عنوان گردشگری و تحول پایدار توسط مؤسسات آموزشی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مؤسسات آموزشی گردشگری استان تهران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896789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نشست های تخصصی با جوامع حرفه‌ای در خصوص تحقق شعار سال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630756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نماشگاه عکس جاذبه های گردشگری ورامین با عنوان (ورامین ایرانی کوچک)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ورامین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3339732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گردشگری سوغات و اقوام در شهر وحیدیه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شهریار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شهر وحیدیه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352664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برگزاری مسابقه فیلم کوتاه گردشگری تهران و تجلیل از برگزیدگان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983548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گردشگری و صنایع دستی در حمام تاریخی سرجوب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قدس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حمام تاریخی سرجوب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2671006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پاکسازی و بهسازی جاذبه های روستاهای هدف گردشگری با همکاری دهیاری ها به مناسبت هفته گردشگری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ورامین، ری، فیروزکوه و دماوند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روستاهای هدف گردشگری استان تهران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918170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ارائه تخفیف تأسیسات گردشگری و مراکز تفریحی سرگرمی ویژه کودکان در استان تهران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استان تهران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مراکز تفریحی سرگرمی ویژه کودکان در استان تهران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069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86879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536E7-E417-9488-F3CD-98EB68F7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EBA48B-624D-3260-10B2-DA8FF2F8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E89840-BF6B-38DD-5DAC-FE5AE91A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682" y="232160"/>
            <a:ext cx="4970635" cy="679363"/>
          </a:xfrm>
        </p:spPr>
        <p:txBody>
          <a:bodyPr>
            <a:normAutofit/>
          </a:bodyPr>
          <a:lstStyle/>
          <a:p>
            <a:pPr rtl="1"/>
            <a:r>
              <a:rPr lang="fa-IR" sz="2500" b="1" dirty="0">
                <a:solidFill>
                  <a:srgbClr val="01A09B"/>
                </a:solidFill>
                <a:cs typeface="B Yekan" panose="00000400000000000000" pitchFamily="2" charset="-78"/>
              </a:rPr>
              <a:t>فهرست برنامه های مردمی استانها - 35</a:t>
            </a:r>
            <a:endParaRPr sz="2500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E178AD-5463-9DF6-3037-7983DEA84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547729"/>
              </p:ext>
            </p:extLst>
          </p:nvPr>
        </p:nvGraphicFramePr>
        <p:xfrm>
          <a:off x="514014" y="1191478"/>
          <a:ext cx="8115969" cy="5172763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610367">
                  <a:extLst>
                    <a:ext uri="{9D8B030D-6E8A-4147-A177-3AD203B41FA5}">
                      <a16:colId xmlns:a16="http://schemas.microsoft.com/office/drawing/2014/main" val="3815422753"/>
                    </a:ext>
                  </a:extLst>
                </a:gridCol>
                <a:gridCol w="2634816">
                  <a:extLst>
                    <a:ext uri="{9D8B030D-6E8A-4147-A177-3AD203B41FA5}">
                      <a16:colId xmlns:a16="http://schemas.microsoft.com/office/drawing/2014/main" val="3293924183"/>
                    </a:ext>
                  </a:extLst>
                </a:gridCol>
                <a:gridCol w="790222">
                  <a:extLst>
                    <a:ext uri="{9D8B030D-6E8A-4147-A177-3AD203B41FA5}">
                      <a16:colId xmlns:a16="http://schemas.microsoft.com/office/drawing/2014/main" val="1505368349"/>
                    </a:ext>
                  </a:extLst>
                </a:gridCol>
                <a:gridCol w="872961">
                  <a:extLst>
                    <a:ext uri="{9D8B030D-6E8A-4147-A177-3AD203B41FA5}">
                      <a16:colId xmlns:a16="http://schemas.microsoft.com/office/drawing/2014/main" val="843646240"/>
                    </a:ext>
                  </a:extLst>
                </a:gridCol>
                <a:gridCol w="928266">
                  <a:extLst>
                    <a:ext uri="{9D8B030D-6E8A-4147-A177-3AD203B41FA5}">
                      <a16:colId xmlns:a16="http://schemas.microsoft.com/office/drawing/2014/main" val="1174331708"/>
                    </a:ext>
                  </a:extLst>
                </a:gridCol>
                <a:gridCol w="915550">
                  <a:extLst>
                    <a:ext uri="{9D8B030D-6E8A-4147-A177-3AD203B41FA5}">
                      <a16:colId xmlns:a16="http://schemas.microsoft.com/office/drawing/2014/main" val="3644868638"/>
                    </a:ext>
                  </a:extLst>
                </a:gridCol>
                <a:gridCol w="1363787">
                  <a:extLst>
                    <a:ext uri="{9D8B030D-6E8A-4147-A177-3AD203B41FA5}">
                      <a16:colId xmlns:a16="http://schemas.microsoft.com/office/drawing/2014/main" val="389070415"/>
                    </a:ext>
                  </a:extLst>
                </a:gridCol>
              </a:tblGrid>
              <a:tr h="58466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ردیف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عنوان برنامه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استان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شهرستان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تاریخ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ساعت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مکان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03907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مراسم رونمایی از اولین ماهنامه تخصصی گردشگری شمیرانات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شمیرانات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940394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مسابقات نقاشی و رنگ‌آمیزی برای کودکان جهت آشنایی با جاذبه های گرشگردی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ورامین، پیشوا و قرچک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91901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برگزاری گشت های نیم روزه رایگان شهرستان گردی با همکاری شهرداری ها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استان تهران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896789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مسابقات عکاسی از جاذبه های تاریخی ، گردشگری و طبیعی و تجلیل از برگزیدگان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استان تهران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630756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همایش گردشگری کودک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بوشهر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بوشهر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اداره کل میراث فرهنگی، گردشگری و صنایع دستی استان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3339732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 بادبادکهای ساحلی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بوشهر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شهرستانهای ساحلی استان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سواحل نیلگون خلیج فارس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352664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جشنواره غذای محلی بوشهر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بوشهر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بوشهر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سواحل نیلگون خلیج فارس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983548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گردشگری تندرستی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شمالی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بجنورد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عمارت مفخم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2671006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نمایش خیابانی با موضوع گردشگری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شمالی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بجنورد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خیابان عمارت مفخم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918170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بازارچه هنر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شمالی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بجنورد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سطح شهر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069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8811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78FE4D-99B7-5A9B-BA86-4AAD9E45A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9269351-302C-965D-63F9-B3462EB4DE63}"/>
              </a:ext>
            </a:extLst>
          </p:cNvPr>
          <p:cNvGrpSpPr/>
          <p:nvPr/>
        </p:nvGrpSpPr>
        <p:grpSpPr>
          <a:xfrm>
            <a:off x="326802" y="1748786"/>
            <a:ext cx="4253146" cy="4787703"/>
            <a:chOff x="326802" y="1748786"/>
            <a:chExt cx="4253146" cy="478770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D442A0D-1823-431D-A1AC-DBBDF8734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8954" y="2652432"/>
              <a:ext cx="3917405" cy="91270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3AFC742-AA68-108D-4F13-0D98DF6D7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5470" y="3686749"/>
              <a:ext cx="3790950" cy="80155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7A9D551-4BEA-31A1-4970-FF5B147C8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830" y="5623785"/>
              <a:ext cx="3188953" cy="9127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EBADBBF-723A-703E-208E-884FA63C0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1299" b="16380"/>
            <a:stretch>
              <a:fillRect/>
            </a:stretch>
          </p:blipFill>
          <p:spPr>
            <a:xfrm>
              <a:off x="326802" y="1748786"/>
              <a:ext cx="4253146" cy="88803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F0777C6-3D0C-BDDA-CEA1-F9EC9F100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8648" y="4688903"/>
              <a:ext cx="3790950" cy="801551"/>
            </a:xfrm>
            <a:prstGeom prst="rect">
              <a:avLst/>
            </a:prstGeom>
          </p:spPr>
        </p:pic>
      </p:grpSp>
      <p:sp>
        <p:nvSpPr>
          <p:cNvPr id="10" name="Subtitle 2">
            <a:extLst>
              <a:ext uri="{FF2B5EF4-FFF2-40B4-BE49-F238E27FC236}">
                <a16:creationId xmlns:a16="http://schemas.microsoft.com/office/drawing/2014/main" id="{182BD8FB-E1BA-27F6-67F3-C839B2519009}"/>
              </a:ext>
            </a:extLst>
          </p:cNvPr>
          <p:cNvSpPr txBox="1">
            <a:spLocks/>
          </p:cNvSpPr>
          <p:nvPr/>
        </p:nvSpPr>
        <p:spPr>
          <a:xfrm>
            <a:off x="3858211" y="1905202"/>
            <a:ext cx="5055423" cy="6793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fa-IR" sz="3000" b="1" dirty="0">
                <a:solidFill>
                  <a:srgbClr val="40A9E0"/>
                </a:solidFill>
                <a:cs typeface="B Roya" panose="00000400000000000000" pitchFamily="2" charset="-78"/>
              </a:rPr>
              <a:t>2020: </a:t>
            </a:r>
            <a:r>
              <a:rPr lang="fa-IR" sz="3000" b="1" dirty="0">
                <a:cs typeface="B Roya" panose="00000400000000000000" pitchFamily="2" charset="-78"/>
              </a:rPr>
              <a:t>«گردشگری و توسعه روستایی»</a:t>
            </a:r>
            <a:endParaRPr lang="fa-IR" sz="2000" b="1" dirty="0">
              <a:cs typeface="B Roya" panose="00000400000000000000" pitchFamily="2" charset="-78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98453C-BC3A-E572-0950-321E5E01C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14" y="764592"/>
            <a:ext cx="8090772" cy="830791"/>
          </a:xfrm>
        </p:spPr>
        <p:txBody>
          <a:bodyPr>
            <a:normAutofit/>
          </a:bodyPr>
          <a:lstStyle/>
          <a:p>
            <a:pPr rtl="1"/>
            <a:r>
              <a:rPr lang="fa-IR" sz="3000" b="1" dirty="0">
                <a:solidFill>
                  <a:srgbClr val="01A09B"/>
                </a:solidFill>
                <a:cs typeface="B Yekan" panose="00000400000000000000" pitchFamily="2" charset="-78"/>
              </a:rPr>
              <a:t>شعارهای روز جهانی گردشگری در سالهای گذشته</a:t>
            </a:r>
            <a:endParaRPr sz="3000" b="1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1D45133-1AB1-F450-99B2-23DEA865F140}"/>
              </a:ext>
            </a:extLst>
          </p:cNvPr>
          <p:cNvSpPr txBox="1">
            <a:spLocks/>
          </p:cNvSpPr>
          <p:nvPr/>
        </p:nvSpPr>
        <p:spPr>
          <a:xfrm>
            <a:off x="3106615" y="4856830"/>
            <a:ext cx="5749095" cy="9208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fa-IR" sz="2800" b="1" dirty="0">
                <a:solidFill>
                  <a:srgbClr val="46B476"/>
                </a:solidFill>
                <a:cs typeface="B Roya" panose="00000400000000000000" pitchFamily="2" charset="-78"/>
              </a:rPr>
              <a:t>2023: </a:t>
            </a:r>
            <a:r>
              <a:rPr lang="fa-IR" sz="2400" b="1" dirty="0">
                <a:cs typeface="B Roya" panose="00000400000000000000" pitchFamily="2" charset="-78"/>
              </a:rPr>
              <a:t>«گردشگری و سرمایه‌گذاری‌های سبز»</a:t>
            </a:r>
            <a:endParaRPr lang="fa-IR" sz="1800" b="1" dirty="0">
              <a:cs typeface="B Roya" panose="000004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A25A61-A6E8-8C65-45DE-F3CAEB2091D6}"/>
              </a:ext>
            </a:extLst>
          </p:cNvPr>
          <p:cNvSpPr txBox="1">
            <a:spLocks/>
          </p:cNvSpPr>
          <p:nvPr/>
        </p:nvSpPr>
        <p:spPr>
          <a:xfrm>
            <a:off x="4067218" y="2891669"/>
            <a:ext cx="4811247" cy="679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fa-IR" sz="2800" b="1" dirty="0">
                <a:solidFill>
                  <a:srgbClr val="F2920B"/>
                </a:solidFill>
                <a:cs typeface="B Roya" panose="00000400000000000000" pitchFamily="2" charset="-78"/>
              </a:rPr>
              <a:t>2021: </a:t>
            </a:r>
            <a:r>
              <a:rPr lang="fa-IR" sz="2800" b="1" dirty="0">
                <a:cs typeface="B Roya" panose="00000400000000000000" pitchFamily="2" charset="-78"/>
              </a:rPr>
              <a:t>«گردشگری برای رشد فراگیر»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F635C77-BABD-CCBC-3272-ED24B25DB2D5}"/>
              </a:ext>
            </a:extLst>
          </p:cNvPr>
          <p:cNvSpPr txBox="1">
            <a:spLocks/>
          </p:cNvSpPr>
          <p:nvPr/>
        </p:nvSpPr>
        <p:spPr>
          <a:xfrm>
            <a:off x="4557533" y="3855925"/>
            <a:ext cx="4283711" cy="6793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fa-IR" sz="3000" b="1" dirty="0">
                <a:solidFill>
                  <a:srgbClr val="B90007"/>
                </a:solidFill>
                <a:cs typeface="B Roya" panose="00000400000000000000" pitchFamily="2" charset="-78"/>
              </a:rPr>
              <a:t>2022: </a:t>
            </a:r>
            <a:r>
              <a:rPr lang="fa-IR" sz="3000" b="1" dirty="0">
                <a:cs typeface="B Roya" panose="00000400000000000000" pitchFamily="2" charset="-78"/>
              </a:rPr>
              <a:t>«بازاندیشی در گردشگری»</a:t>
            </a:r>
            <a:endParaRPr lang="fa-IR" sz="2000" b="1" dirty="0">
              <a:cs typeface="B Roya" panose="00000400000000000000" pitchFamily="2" charset="-78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22E0F65-B3E7-3FCC-A5DE-79F7E629F9A9}"/>
              </a:ext>
            </a:extLst>
          </p:cNvPr>
          <p:cNvSpPr txBox="1">
            <a:spLocks/>
          </p:cNvSpPr>
          <p:nvPr/>
        </p:nvSpPr>
        <p:spPr>
          <a:xfrm>
            <a:off x="4545811" y="5810815"/>
            <a:ext cx="4283711" cy="679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fa-IR" sz="2800" b="1" dirty="0">
                <a:solidFill>
                  <a:srgbClr val="7DE8FF"/>
                </a:solidFill>
                <a:cs typeface="B Roya" panose="00000400000000000000" pitchFamily="2" charset="-78"/>
              </a:rPr>
              <a:t>2024: </a:t>
            </a:r>
            <a:r>
              <a:rPr lang="fa-IR" sz="2800" b="1" dirty="0">
                <a:cs typeface="B Roya" panose="00000400000000000000" pitchFamily="2" charset="-78"/>
              </a:rPr>
              <a:t>«گردشگری و صلح»</a:t>
            </a:r>
          </a:p>
        </p:txBody>
      </p:sp>
    </p:spTree>
    <p:extLst>
      <p:ext uri="{BB962C8B-B14F-4D97-AF65-F5344CB8AC3E}">
        <p14:creationId xmlns:p14="http://schemas.microsoft.com/office/powerpoint/2010/main" val="10831624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536E7-E417-9488-F3CD-98EB68F7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EBA48B-624D-3260-10B2-DA8FF2F8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E89840-BF6B-38DD-5DAC-FE5AE91A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682" y="232160"/>
            <a:ext cx="4970635" cy="679363"/>
          </a:xfrm>
        </p:spPr>
        <p:txBody>
          <a:bodyPr>
            <a:normAutofit/>
          </a:bodyPr>
          <a:lstStyle/>
          <a:p>
            <a:pPr rtl="1"/>
            <a:r>
              <a:rPr lang="fa-IR" sz="2500" b="1" dirty="0">
                <a:solidFill>
                  <a:srgbClr val="01A09B"/>
                </a:solidFill>
                <a:cs typeface="B Yekan" panose="00000400000000000000" pitchFamily="2" charset="-78"/>
              </a:rPr>
              <a:t>فهرست برنامه های مردمی استانها - 36</a:t>
            </a:r>
            <a:endParaRPr sz="2500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E178AD-5463-9DF6-3037-7983DEA84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561867"/>
              </p:ext>
            </p:extLst>
          </p:nvPr>
        </p:nvGraphicFramePr>
        <p:xfrm>
          <a:off x="514014" y="1054684"/>
          <a:ext cx="8115969" cy="5707033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610367">
                  <a:extLst>
                    <a:ext uri="{9D8B030D-6E8A-4147-A177-3AD203B41FA5}">
                      <a16:colId xmlns:a16="http://schemas.microsoft.com/office/drawing/2014/main" val="3815422753"/>
                    </a:ext>
                  </a:extLst>
                </a:gridCol>
                <a:gridCol w="2634816">
                  <a:extLst>
                    <a:ext uri="{9D8B030D-6E8A-4147-A177-3AD203B41FA5}">
                      <a16:colId xmlns:a16="http://schemas.microsoft.com/office/drawing/2014/main" val="3293924183"/>
                    </a:ext>
                  </a:extLst>
                </a:gridCol>
                <a:gridCol w="790222">
                  <a:extLst>
                    <a:ext uri="{9D8B030D-6E8A-4147-A177-3AD203B41FA5}">
                      <a16:colId xmlns:a16="http://schemas.microsoft.com/office/drawing/2014/main" val="1505368349"/>
                    </a:ext>
                  </a:extLst>
                </a:gridCol>
                <a:gridCol w="872961">
                  <a:extLst>
                    <a:ext uri="{9D8B030D-6E8A-4147-A177-3AD203B41FA5}">
                      <a16:colId xmlns:a16="http://schemas.microsoft.com/office/drawing/2014/main" val="843646240"/>
                    </a:ext>
                  </a:extLst>
                </a:gridCol>
                <a:gridCol w="928266">
                  <a:extLst>
                    <a:ext uri="{9D8B030D-6E8A-4147-A177-3AD203B41FA5}">
                      <a16:colId xmlns:a16="http://schemas.microsoft.com/office/drawing/2014/main" val="1174331708"/>
                    </a:ext>
                  </a:extLst>
                </a:gridCol>
                <a:gridCol w="915550">
                  <a:extLst>
                    <a:ext uri="{9D8B030D-6E8A-4147-A177-3AD203B41FA5}">
                      <a16:colId xmlns:a16="http://schemas.microsoft.com/office/drawing/2014/main" val="3644868638"/>
                    </a:ext>
                  </a:extLst>
                </a:gridCol>
                <a:gridCol w="1363787">
                  <a:extLst>
                    <a:ext uri="{9D8B030D-6E8A-4147-A177-3AD203B41FA5}">
                      <a16:colId xmlns:a16="http://schemas.microsoft.com/office/drawing/2014/main" val="389070415"/>
                    </a:ext>
                  </a:extLst>
                </a:gridCol>
              </a:tblGrid>
              <a:tr h="58466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ردیف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عنوان برنامه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استان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شهرستان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تاریخ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ساعت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مکان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03907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تور رایگان بجنورد گردی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شمالی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بجنورد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شروع از محل عمارت مفخم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940394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کارگاه آموزشی آشنایی با اصول گردشگری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خراسان شمالی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بجنورد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نامشخص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919010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رژه موتورسواران حامل پیام روز جهانی گردشگری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فارس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آباده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17 الی 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خیابان امام خمینی(ره) آباده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896789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تور بازدید از روستای هدف گردشگری موشگان برای مسئولین استانی و برگزاری کارگاه آموزشی گردشگری خلاق برای جامعه محلی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فارس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فیروز آباد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الی 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روستای هدف گردشگری موشگان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630756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نمایشگاه عکس جاذبه‌های گردشگری در میراث جهانی تخت جمشید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فارس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مرودشت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الی 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ورودی میراث جهانی تخت جمشید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3339732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تور بازدید از روستای هدف گردشگری روزبدان برای مسئولین استانی و برگزاری کارگاه آموزشی گردشگری خلاق برای جامعه محلی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فارس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فیروز آباد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الی 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روستای هدف گردشگری روزبدان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352664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اجرای گشت های نیم روزه رایگان  بازدید  از اماکن تاریخی فرهنگی شیراز ویژه خانواده ها، کودکان و افراد توان خواه با همکاری آموزش و پرورش استان، شهرداری شیراز،  بهزیستی، انجمن صنفی دفاتر خدمات مسافرتی و تشکل حرفه ای راهنمایان گردشگری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فارس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شیراز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 و 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مجموعه تاریخی فرهنگی حافظ- مجموعه تاریخی فرهنگی سعدی- مجموعه زندیه-موزه هفت تنان-باغ جهان نما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983548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بازدید نیم روزه گردشگری ویژه دانش آموزان از جاذبه های گردشگری با همکاری اداره میراث فرهنگی، آموزش و پرورش و شهرداری داراب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فارس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داراب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الی 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 ها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جاذبه های گردشگری:مسجد سنگی- نقش شاپور-مسجد جامع- دارابگرد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2671006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 </a:t>
                      </a:r>
                      <a:r>
                        <a:rPr lang="fa-IR" sz="1200" b="0" i="0" u="none" strike="noStrike">
                          <a:solidFill>
                            <a:srgbClr val="000000"/>
                          </a:solidFill>
                          <a:effectLst/>
                          <a:latin typeface="Nazanin" panose="00000400000000000000" pitchFamily="2" charset="-78"/>
                          <a:cs typeface="Nazanin" panose="00000400000000000000" pitchFamily="2" charset="-78"/>
                        </a:rPr>
                        <a:t>کارگاه آموزشی صنایع دستی نقاشی پشت شیشه تهران</a:t>
                      </a:r>
                      <a:endParaRPr lang="fa-IR" sz="1100" b="0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 و 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منطقه فرهنگی و گردشگری عباس‌آباد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9181701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نمایشگاه استارتاپ‌های گردشگری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الی 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 و 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منطقه فرهنگی و گردشگری عباس‌آباد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069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96868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536E7-E417-9488-F3CD-98EB68F7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EBA48B-624D-3260-10B2-DA8FF2F8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E89840-BF6B-38DD-5DAC-FE5AE91A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682" y="232160"/>
            <a:ext cx="4970635" cy="679363"/>
          </a:xfrm>
        </p:spPr>
        <p:txBody>
          <a:bodyPr>
            <a:normAutofit/>
          </a:bodyPr>
          <a:lstStyle/>
          <a:p>
            <a:pPr rtl="1"/>
            <a:r>
              <a:rPr lang="fa-IR" sz="2500" b="1" dirty="0">
                <a:solidFill>
                  <a:srgbClr val="01A09B"/>
                </a:solidFill>
                <a:cs typeface="B Yekan" panose="00000400000000000000" pitchFamily="2" charset="-78"/>
              </a:rPr>
              <a:t>فهرست برنامه های مردمی استانها - 37</a:t>
            </a:r>
            <a:endParaRPr sz="2500" dirty="0">
              <a:solidFill>
                <a:srgbClr val="01A09B"/>
              </a:solidFill>
              <a:cs typeface="B Yekan" panose="000004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E178AD-5463-9DF6-3037-7983DEA84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241741"/>
              </p:ext>
            </p:extLst>
          </p:nvPr>
        </p:nvGraphicFramePr>
        <p:xfrm>
          <a:off x="384596" y="1409198"/>
          <a:ext cx="8374805" cy="4197276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464178">
                  <a:extLst>
                    <a:ext uri="{9D8B030D-6E8A-4147-A177-3AD203B41FA5}">
                      <a16:colId xmlns:a16="http://schemas.microsoft.com/office/drawing/2014/main" val="3815422753"/>
                    </a:ext>
                  </a:extLst>
                </a:gridCol>
                <a:gridCol w="2987749">
                  <a:extLst>
                    <a:ext uri="{9D8B030D-6E8A-4147-A177-3AD203B41FA5}">
                      <a16:colId xmlns:a16="http://schemas.microsoft.com/office/drawing/2014/main" val="3293924183"/>
                    </a:ext>
                  </a:extLst>
                </a:gridCol>
                <a:gridCol w="893135">
                  <a:extLst>
                    <a:ext uri="{9D8B030D-6E8A-4147-A177-3AD203B41FA5}">
                      <a16:colId xmlns:a16="http://schemas.microsoft.com/office/drawing/2014/main" val="1505368349"/>
                    </a:ext>
                  </a:extLst>
                </a:gridCol>
                <a:gridCol w="808074">
                  <a:extLst>
                    <a:ext uri="{9D8B030D-6E8A-4147-A177-3AD203B41FA5}">
                      <a16:colId xmlns:a16="http://schemas.microsoft.com/office/drawing/2014/main" val="843646240"/>
                    </a:ext>
                  </a:extLst>
                </a:gridCol>
                <a:gridCol w="935666">
                  <a:extLst>
                    <a:ext uri="{9D8B030D-6E8A-4147-A177-3AD203B41FA5}">
                      <a16:colId xmlns:a16="http://schemas.microsoft.com/office/drawing/2014/main" val="1174331708"/>
                    </a:ext>
                  </a:extLst>
                </a:gridCol>
                <a:gridCol w="878722">
                  <a:extLst>
                    <a:ext uri="{9D8B030D-6E8A-4147-A177-3AD203B41FA5}">
                      <a16:colId xmlns:a16="http://schemas.microsoft.com/office/drawing/2014/main" val="3644868638"/>
                    </a:ext>
                  </a:extLst>
                </a:gridCol>
                <a:gridCol w="1407281">
                  <a:extLst>
                    <a:ext uri="{9D8B030D-6E8A-4147-A177-3AD203B41FA5}">
                      <a16:colId xmlns:a16="http://schemas.microsoft.com/office/drawing/2014/main" val="389070415"/>
                    </a:ext>
                  </a:extLst>
                </a:gridCol>
              </a:tblGrid>
              <a:tr h="58466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ردیف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عنوان برنامه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استان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شهرستان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تاریخ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ساعت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u="none" strike="noStrike" dirty="0">
                          <a:effectLst/>
                          <a:cs typeface="B Yekan" panose="00000400000000000000" pitchFamily="2" charset="-78"/>
                        </a:rPr>
                        <a:t>مکان برگزاری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Jadid" panose="00000700000000000000" pitchFamily="2" charset="-78"/>
                        <a:cs typeface="B Yekan" panose="00000400000000000000" pitchFamily="2" charset="-78"/>
                      </a:endParaRPr>
                    </a:p>
                  </a:txBody>
                  <a:tcPr marL="8927" marR="8927" marT="892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03907"/>
                  </a:ext>
                </a:extLst>
              </a:tr>
              <a:tr h="253455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نمایشگاه خودروهای کلاسیک و موتور ادونچر و ...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الی 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 و 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منطقه فرهنگی و گردشگری عباس‌آباد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9403940"/>
                  </a:ext>
                </a:extLst>
              </a:tr>
              <a:tr h="394279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نمایشگاه تخصصی صنایع دستی شیشه تهران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الی 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 و 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منطقه فرهنگی و گردشگری عباس‌آباد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919010"/>
                  </a:ext>
                </a:extLst>
              </a:tr>
              <a:tr h="327377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پنل نشست تخصصی گردشگری با موضوع شعار روز جهانی 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UN Tourism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</a:br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عنوان: " از مدیریت بحران در گردشگری تا تحول پایدار در پساجنگ"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منطقه فرهنگی و گردشگری عباس‌آباد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896789"/>
                  </a:ext>
                </a:extLst>
              </a:tr>
              <a:tr h="573206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پنل نشست تخصصی گردشگری با موضوع شعار روز جهانی  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UN Tourism     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  </a:t>
                      </a:r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عنوان : " فرصت‌های نوآوری و فناوری در گردشگری سبز 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منطقه فرهنگی و گردشگری عباس‌آباد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6307561"/>
                  </a:ext>
                </a:extLst>
              </a:tr>
              <a:tr h="249897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کنسرت خیابانی به‌مناسبت هفته گردشگری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منطقه فرهنگی و گردشگری عباس‌آباد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3339732"/>
                  </a:ext>
                </a:extLst>
              </a:tr>
              <a:tr h="534894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رالی گردشگری خانوادگی با همکاری کانون اتومبیل‌رانی و جهانگردی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 و 17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منطقه فرهنگی و گردشگری عباس‌آباد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352664"/>
                  </a:ext>
                </a:extLst>
              </a:tr>
              <a:tr h="411404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مسابقه کشوری دوچرخه سواری تریال با شعار " شهدای اقتدار" نمونه‌ای از پیوند گردشگری ورزشی با نشاط اجتماعی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17 و 18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صبح و عصر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منطقه فرهنگی و گردشگری عباس‌آباد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983548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رویداد خوراک‌های ایران باستان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مهرماه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آکادمی آموزشی بوراکس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2671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16125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536E7-E417-9488-F3CD-98EB68F7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EBA48B-624D-3260-10B2-DA8FF2F8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58402"/>
            <a:ext cx="9144000" cy="58995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540D4D-4B4C-B8F0-2726-9B336B42405A}"/>
              </a:ext>
            </a:extLst>
          </p:cNvPr>
          <p:cNvSpPr txBox="1">
            <a:spLocks/>
          </p:cNvSpPr>
          <p:nvPr/>
        </p:nvSpPr>
        <p:spPr>
          <a:xfrm>
            <a:off x="1951074" y="2009553"/>
            <a:ext cx="5241852" cy="2838893"/>
          </a:xfrm>
          <a:prstGeom prst="rect">
            <a:avLst/>
          </a:prstGeom>
          <a:gradFill>
            <a:gsLst>
              <a:gs pos="0">
                <a:schemeClr val="accent1">
                  <a:alpha val="25000"/>
                  <a:lumMod val="69000"/>
                  <a:lumOff val="31000"/>
                </a:schemeClr>
              </a:gs>
              <a:gs pos="100000">
                <a:srgbClr val="DADADA"/>
              </a:gs>
              <a:gs pos="100000">
                <a:schemeClr val="accent1">
                  <a:lumMod val="49000"/>
                  <a:lumOff val="51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3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fa-IR" sz="5000" b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Yekan" panose="00000400000000000000" pitchFamily="2" charset="-78"/>
              </a:rPr>
              <a:t>به امید دیدار شما</a:t>
            </a:r>
            <a:r>
              <a:rPr lang="fa-IR" sz="5000" b="1">
                <a:solidFill>
                  <a:srgbClr val="01A0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Yekan" panose="00000400000000000000" pitchFamily="2" charset="-78"/>
              </a:rPr>
              <a:t/>
            </a:r>
            <a:br>
              <a:rPr lang="fa-IR" sz="5000" b="1">
                <a:solidFill>
                  <a:srgbClr val="01A0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Yekan" panose="00000400000000000000" pitchFamily="2" charset="-78"/>
              </a:rPr>
            </a:br>
            <a:r>
              <a:rPr lang="fa-IR" sz="5000" b="1">
                <a:solidFill>
                  <a:srgbClr val="01A0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Yekan" panose="00000400000000000000" pitchFamily="2" charset="-78"/>
              </a:rPr>
              <a:t/>
            </a:r>
            <a:br>
              <a:rPr lang="fa-IR" sz="5000" b="1">
                <a:solidFill>
                  <a:srgbClr val="01A0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Yekan" panose="00000400000000000000" pitchFamily="2" charset="-78"/>
              </a:rPr>
            </a:br>
            <a:r>
              <a:rPr lang="fa-IR" b="1">
                <a:solidFill>
                  <a:srgbClr val="01A0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Yekan" panose="00000400000000000000" pitchFamily="2" charset="-78"/>
              </a:rPr>
              <a:t>در برنامه های روز جهانی و هفته گردشگری 1404</a:t>
            </a:r>
            <a:endParaRPr lang="fa-IR" dirty="0">
              <a:solidFill>
                <a:srgbClr val="01A0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Yeka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94898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605209-9665-EA28-DFEC-1658A3EFA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آیین کشتی با چوخه">
            <a:extLst>
              <a:ext uri="{FF2B5EF4-FFF2-40B4-BE49-F238E27FC236}">
                <a16:creationId xmlns:a16="http://schemas.microsoft.com/office/drawing/2014/main" id="{90574215-1955-5F0D-B4EF-830DB2645A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160" y="981032"/>
            <a:ext cx="9144002" cy="58769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F9023F7-21D4-A216-EE6E-460BAF308C7C}"/>
              </a:ext>
            </a:extLst>
          </p:cNvPr>
          <p:cNvSpPr/>
          <p:nvPr/>
        </p:nvSpPr>
        <p:spPr>
          <a:xfrm>
            <a:off x="-2" y="-19879"/>
            <a:ext cx="9144001" cy="687787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0A90186-4AA7-919C-656F-6B2F5C69E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307" y="172896"/>
            <a:ext cx="5920206" cy="796413"/>
          </a:xfrm>
          <a:noFill/>
        </p:spPr>
        <p:txBody>
          <a:bodyPr>
            <a:noAutofit/>
          </a:bodyPr>
          <a:lstStyle/>
          <a:p>
            <a:r>
              <a:rPr lang="fa-IR" sz="2800" b="1" dirty="0">
                <a:solidFill>
                  <a:srgbClr val="01A09B"/>
                </a:solidFill>
                <a:effectLst>
                  <a:outerShdw blurRad="50800" dist="63500" dir="8100000" algn="tr" rotWithShape="0">
                    <a:schemeClr val="bg1">
                      <a:alpha val="70000"/>
                    </a:schemeClr>
                  </a:outerShdw>
                </a:effectLst>
                <a:cs typeface="B Yekan" panose="00000400000000000000" pitchFamily="2" charset="-78"/>
              </a:rPr>
              <a:t>شعار و </a:t>
            </a:r>
            <a:r>
              <a:rPr sz="2800" b="1" dirty="0" err="1">
                <a:solidFill>
                  <a:srgbClr val="01A09B"/>
                </a:solidFill>
                <a:effectLst>
                  <a:outerShdw blurRad="50800" dist="63500" dir="8100000" algn="tr" rotWithShape="0">
                    <a:schemeClr val="bg1">
                      <a:alpha val="70000"/>
                    </a:schemeClr>
                  </a:outerShdw>
                </a:effectLst>
                <a:cs typeface="B Yekan" panose="00000400000000000000" pitchFamily="2" charset="-78"/>
              </a:rPr>
              <a:t>اهداف</a:t>
            </a:r>
            <a:r>
              <a:rPr lang="fa-IR" sz="2800" b="1" dirty="0">
                <a:solidFill>
                  <a:srgbClr val="01A09B"/>
                </a:solidFill>
                <a:effectLst>
                  <a:outerShdw blurRad="50800" dist="63500" dir="8100000" algn="tr" rotWithShape="0">
                    <a:schemeClr val="bg1">
                      <a:alpha val="70000"/>
                    </a:schemeClr>
                  </a:outerShdw>
                </a:effectLst>
                <a:cs typeface="B Yekan" panose="00000400000000000000" pitchFamily="2" charset="-78"/>
              </a:rPr>
              <a:t> سازمان جهانی در سال </a:t>
            </a:r>
            <a:r>
              <a:rPr sz="2800" b="1" dirty="0">
                <a:solidFill>
                  <a:srgbClr val="01A09B"/>
                </a:solidFill>
                <a:effectLst>
                  <a:outerShdw blurRad="50800" dist="63500" dir="8100000" algn="tr" rotWithShape="0">
                    <a:schemeClr val="bg1">
                      <a:alpha val="70000"/>
                    </a:schemeClr>
                  </a:outerShdw>
                </a:effectLst>
                <a:cs typeface="B Yekan" panose="00000400000000000000" pitchFamily="2" charset="-78"/>
              </a:rPr>
              <a:t> ۲۰۲۵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E44DA60-A534-3DAF-3DDE-EDE7BD970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3754479"/>
            <a:ext cx="8229600" cy="2435306"/>
          </a:xfrm>
          <a:gradFill>
            <a:gsLst>
              <a:gs pos="100000">
                <a:srgbClr val="FFFFFF">
                  <a:alpha val="44000"/>
                </a:srgbClr>
              </a:gs>
              <a:gs pos="0">
                <a:schemeClr val="bg1"/>
              </a:gs>
              <a:gs pos="100000">
                <a:schemeClr val="bg1">
                  <a:lumMod val="100000"/>
                  <a:alpha val="72000"/>
                </a:schemeClr>
              </a:gs>
            </a:gsLst>
            <a:lin ang="2700000" scaled="1"/>
          </a:gradFill>
        </p:spPr>
        <p:txBody>
          <a:bodyPr>
            <a:normAutofit fontScale="92500" lnSpcReduction="10000"/>
          </a:bodyPr>
          <a:lstStyle/>
          <a:p>
            <a:pPr marL="0" indent="0" algn="r" rtl="1">
              <a:buNone/>
            </a:pPr>
            <a:r>
              <a:rPr lang="fa-IR" b="1" u="sng" dirty="0">
                <a:effectLst>
                  <a:outerShdw blurRad="50800" dist="63500" dir="8100000" algn="tr" rotWithShape="0">
                    <a:schemeClr val="bg1"/>
                  </a:outerShdw>
                </a:effectLst>
                <a:cs typeface="B Roya" panose="00000400000000000000" pitchFamily="2" charset="-78"/>
              </a:rPr>
              <a:t>اهداف سال 2025</a:t>
            </a:r>
            <a:r>
              <a:rPr lang="fa-IR" b="1" dirty="0">
                <a:effectLst>
                  <a:outerShdw blurRad="50800" dist="63500" dir="8100000" algn="tr" rotWithShape="0">
                    <a:schemeClr val="bg1"/>
                  </a:outerShdw>
                </a:effectLst>
                <a:cs typeface="B Roya" panose="00000400000000000000" pitchFamily="2" charset="-78"/>
              </a:rPr>
              <a:t>:</a:t>
            </a:r>
          </a:p>
          <a:p>
            <a:pPr algn="r" rtl="1"/>
            <a:r>
              <a:rPr lang="fa-IR" sz="3000" b="1" dirty="0">
                <a:effectLst>
                  <a:outerShdw blurRad="50800" dist="63500" dir="8100000" algn="tr" rotWithShape="0">
                    <a:schemeClr val="bg1"/>
                  </a:outerShdw>
                </a:effectLst>
                <a:cs typeface="B Roya" panose="00000400000000000000" pitchFamily="2" charset="-78"/>
              </a:rPr>
              <a:t>س</a:t>
            </a:r>
            <a:r>
              <a:rPr sz="3000" b="1" dirty="0">
                <a:effectLst>
                  <a:outerShdw blurRad="50800" dist="63500" dir="8100000" algn="tr" rotWithShape="0">
                    <a:schemeClr val="bg1"/>
                  </a:outerShdw>
                </a:effectLst>
                <a:cs typeface="B Roya" panose="00000400000000000000" pitchFamily="2" charset="-78"/>
              </a:rPr>
              <a:t>رمایه‌گذاری در آموزش و مهارت‌ها برای جوانان و زنان</a:t>
            </a:r>
          </a:p>
          <a:p>
            <a:pPr algn="r" rtl="1"/>
            <a:r>
              <a:rPr sz="3000" b="1" dirty="0">
                <a:effectLst>
                  <a:outerShdw blurRad="50800" dist="63500" dir="8100000" algn="tr" rotWithShape="0">
                    <a:schemeClr val="bg1"/>
                  </a:outerShdw>
                </a:effectLst>
                <a:cs typeface="B Roya" panose="00000400000000000000" pitchFamily="2" charset="-78"/>
              </a:rPr>
              <a:t>حمایت از کسب‌وکارهای کوچک و استارتاپ‌ها</a:t>
            </a:r>
          </a:p>
          <a:p>
            <a:pPr algn="r" rtl="1"/>
            <a:r>
              <a:rPr sz="3000" b="1" dirty="0">
                <a:effectLst>
                  <a:outerShdw blurRad="50800" dist="63500" dir="8100000" algn="tr" rotWithShape="0">
                    <a:schemeClr val="bg1"/>
                  </a:outerShdw>
                </a:effectLst>
                <a:cs typeface="B Roya" panose="00000400000000000000" pitchFamily="2" charset="-78"/>
              </a:rPr>
              <a:t>تشویق سرمایه‌گذاری‌های سازگار با محیط زیست</a:t>
            </a:r>
          </a:p>
          <a:p>
            <a:pPr algn="r" rtl="1"/>
            <a:r>
              <a:rPr sz="3000" b="1" dirty="0">
                <a:effectLst>
                  <a:outerShdw blurRad="50800" dist="63500" dir="8100000" algn="tr" rotWithShape="0">
                    <a:schemeClr val="bg1"/>
                  </a:outerShdw>
                </a:effectLst>
                <a:cs typeface="B Roya" panose="00000400000000000000" pitchFamily="2" charset="-78"/>
              </a:rPr>
              <a:t>حفاظت از منابع طبیعی و تنوع زیستی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D70C422-7A81-431F-FC90-9C06C41F5B4A}"/>
              </a:ext>
            </a:extLst>
          </p:cNvPr>
          <p:cNvSpPr txBox="1">
            <a:spLocks/>
          </p:cNvSpPr>
          <p:nvPr/>
        </p:nvSpPr>
        <p:spPr>
          <a:xfrm>
            <a:off x="464361" y="1576448"/>
            <a:ext cx="8229600" cy="1582616"/>
          </a:xfrm>
          <a:prstGeom prst="rect">
            <a:avLst/>
          </a:prstGeom>
          <a:gradFill>
            <a:gsLst>
              <a:gs pos="100000">
                <a:srgbClr val="FFFFFF">
                  <a:alpha val="44000"/>
                </a:srgbClr>
              </a:gs>
              <a:gs pos="0">
                <a:schemeClr val="bg1"/>
              </a:gs>
              <a:gs pos="100000">
                <a:schemeClr val="bg1">
                  <a:lumMod val="100000"/>
                  <a:alpha val="72000"/>
                </a:schemeClr>
              </a:gs>
            </a:gsLst>
            <a:lin ang="2700000" scaled="1"/>
          </a:gra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fa-IR" sz="3500" b="1" u="sng" dirty="0">
                <a:effectLst>
                  <a:outerShdw blurRad="50800" dist="63500" dir="8100000" algn="tr" rotWithShape="0">
                    <a:schemeClr val="bg1"/>
                  </a:outerShdw>
                </a:effectLst>
                <a:cs typeface="B Roya" panose="00000400000000000000" pitchFamily="2" charset="-78"/>
              </a:rPr>
              <a:t>شعارسال 2025</a:t>
            </a:r>
            <a:r>
              <a:rPr lang="fa-IR" sz="3500" b="1" dirty="0">
                <a:effectLst>
                  <a:outerShdw blurRad="50800" dist="63500" dir="8100000" algn="tr" rotWithShape="0">
                    <a:schemeClr val="bg1"/>
                  </a:outerShdw>
                </a:effectLst>
                <a:cs typeface="B Roya" panose="00000400000000000000" pitchFamily="2" charset="-78"/>
              </a:rPr>
              <a:t>: گردشگری و تحول پایدار</a:t>
            </a:r>
          </a:p>
          <a:p>
            <a:pPr algn="r" rtl="1"/>
            <a:r>
              <a:rPr lang="fa-IR" sz="3300" dirty="0">
                <a:effectLst>
                  <a:outerShdw blurRad="50800" dist="63500" dir="8100000" algn="tr" rotWithShape="0">
                    <a:schemeClr val="bg1"/>
                  </a:outerShdw>
                </a:effectLst>
                <a:cs typeface="B Roya" panose="00000400000000000000" pitchFamily="2" charset="-78"/>
              </a:rPr>
              <a:t> شعار امسال در ادامه روند معنادار انتخاب شعار سالهای گذشته، در ارتباط مستقیم با اهداف توسعه پایدار و با تمرکز بر حفاظت از محیط زیست، رشد اقتصادی و عدالت اجتماعی در گردشگری است.</a:t>
            </a:r>
          </a:p>
          <a:p>
            <a:pPr algn="r" rtl="1"/>
            <a:endParaRPr lang="fa-IR" b="1" dirty="0">
              <a:effectLst>
                <a:outerShdw blurRad="50800" dist="63500" dir="8100000" algn="tr" rotWithShape="0">
                  <a:schemeClr val="bg1"/>
                </a:outerShdw>
              </a:effectLst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00769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776AE3-141D-55F2-D5D8-E5E5EB449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3A5287B-8782-2ED6-4E8D-6724488A9C4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1000"/>
          </a:blip>
          <a:stretch>
            <a:fillRect/>
          </a:stretch>
        </p:blipFill>
        <p:spPr>
          <a:xfrm>
            <a:off x="0" y="1059180"/>
            <a:ext cx="9144000" cy="579882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A7AF901-8281-144F-68E2-EC82FE7AE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925" y="187582"/>
            <a:ext cx="6209551" cy="825472"/>
          </a:xfrm>
          <a:noFill/>
        </p:spPr>
        <p:txBody>
          <a:bodyPr>
            <a:noAutofit/>
          </a:bodyPr>
          <a:lstStyle/>
          <a:p>
            <a:pPr rtl="1"/>
            <a:r>
              <a:rPr lang="fa-IR" sz="2400" b="1" dirty="0">
                <a:solidFill>
                  <a:srgbClr val="B89352"/>
                </a:solidFill>
                <a:effectLst>
                  <a:outerShdw blurRad="50800" dist="63500" dir="8100000" algn="tr" rotWithShape="0">
                    <a:schemeClr val="bg1">
                      <a:alpha val="70000"/>
                    </a:schemeClr>
                  </a:outerShdw>
                </a:effectLst>
                <a:cs typeface="B Yekan" panose="00000400000000000000" pitchFamily="2" charset="-78"/>
              </a:rPr>
              <a:t>تطبیق اهداف سازمان جهانی گردشگری برای سال ۲۰۲۵ با آرمانهای جهانی توسعه پایدار</a:t>
            </a:r>
            <a:endParaRPr sz="2400" b="1" dirty="0">
              <a:solidFill>
                <a:srgbClr val="B89352"/>
              </a:solidFill>
              <a:effectLst>
                <a:outerShdw blurRad="50800" dist="63500" dir="8100000" algn="tr" rotWithShape="0">
                  <a:schemeClr val="bg1">
                    <a:alpha val="70000"/>
                  </a:schemeClr>
                </a:outerShdw>
              </a:effectLst>
              <a:cs typeface="B Yekan" panose="00000400000000000000" pitchFamily="2" charset="-78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AF51CE7-5C62-9358-C12A-176998FD96CA}"/>
              </a:ext>
            </a:extLst>
          </p:cNvPr>
          <p:cNvGrpSpPr/>
          <p:nvPr/>
        </p:nvGrpSpPr>
        <p:grpSpPr>
          <a:xfrm>
            <a:off x="189401" y="2365512"/>
            <a:ext cx="8691656" cy="4248588"/>
            <a:chOff x="189401" y="2365512"/>
            <a:chExt cx="8691656" cy="424858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636DC61-A515-D1AD-CD4D-B50C43E39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8364" t="47766" r="68049" b="29438"/>
            <a:stretch>
              <a:fillRect/>
            </a:stretch>
          </p:blipFill>
          <p:spPr>
            <a:xfrm>
              <a:off x="1645282" y="3824711"/>
              <a:ext cx="1321905" cy="131627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6A6C011-FA4D-4073-5131-2FFF7E3ED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5072" t="47666" r="51341" b="29709"/>
            <a:stretch>
              <a:fillRect/>
            </a:stretch>
          </p:blipFill>
          <p:spPr>
            <a:xfrm>
              <a:off x="3120801" y="3814772"/>
              <a:ext cx="1321905" cy="131196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E5AC0CE-7108-C9B4-5E8E-B10F72621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6485" t="73122" r="19384" b="5110"/>
            <a:stretch>
              <a:fillRect/>
            </a:stretch>
          </p:blipFill>
          <p:spPr>
            <a:xfrm>
              <a:off x="6085451" y="5330881"/>
              <a:ext cx="1321905" cy="126227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D7100E5-8561-D113-871D-7E6D46C8D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6481" t="22391" r="19062" b="55327"/>
            <a:stretch>
              <a:fillRect/>
            </a:stretch>
          </p:blipFill>
          <p:spPr>
            <a:xfrm>
              <a:off x="6085450" y="2365512"/>
              <a:ext cx="1321905" cy="129208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AD0D449-0410-64CB-8E23-10CB88281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0507" t="22490" r="35061" b="55571"/>
            <a:stretch>
              <a:fillRect/>
            </a:stretch>
          </p:blipFill>
          <p:spPr>
            <a:xfrm>
              <a:off x="4611756" y="2375023"/>
              <a:ext cx="1319639" cy="127220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07D7D57-203D-CA6A-92FD-C80D12A1A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2464" t="47837" r="2971" b="29881"/>
            <a:stretch>
              <a:fillRect/>
            </a:stretch>
          </p:blipFill>
          <p:spPr>
            <a:xfrm>
              <a:off x="7549214" y="3832281"/>
              <a:ext cx="1331843" cy="129208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E461DF8-8C1F-5993-CC25-CF25C4E62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920" t="73033" r="83681" b="4324"/>
            <a:stretch>
              <a:fillRect/>
            </a:stretch>
          </p:blipFill>
          <p:spPr>
            <a:xfrm>
              <a:off x="189401" y="5291125"/>
              <a:ext cx="1316680" cy="131303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49AAA01-3A3D-813B-17E8-9FA07BBD1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8208" t="73033" r="67247" b="4324"/>
            <a:stretch>
              <a:fillRect/>
            </a:stretch>
          </p:blipFill>
          <p:spPr>
            <a:xfrm>
              <a:off x="1675604" y="5301064"/>
              <a:ext cx="1329970" cy="131303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BDB433D-2620-707A-5463-1E51B1318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4637" t="73033" r="51681" b="4324"/>
            <a:stretch>
              <a:fillRect/>
            </a:stretch>
          </p:blipFill>
          <p:spPr>
            <a:xfrm>
              <a:off x="3171746" y="5301064"/>
              <a:ext cx="1251082" cy="1313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3946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09917-BA2D-8AED-0A1A-5FF9280D2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4343F6-1BF7-EF5B-5E28-75A305C1F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22199" y="-663796"/>
            <a:ext cx="5899602" cy="914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4E2B4EC-09B7-2FF2-630C-C5931E4D0497}"/>
              </a:ext>
            </a:extLst>
          </p:cNvPr>
          <p:cNvSpPr txBox="1">
            <a:spLocks/>
          </p:cNvSpPr>
          <p:nvPr/>
        </p:nvSpPr>
        <p:spPr>
          <a:xfrm>
            <a:off x="472231" y="1501421"/>
            <a:ext cx="8199538" cy="5011660"/>
          </a:xfrm>
          <a:prstGeom prst="rect">
            <a:avLst/>
          </a:prstGeom>
          <a:gradFill>
            <a:gsLst>
              <a:gs pos="58000">
                <a:srgbClr val="FFFFFF">
                  <a:alpha val="44000"/>
                </a:srgbClr>
              </a:gs>
              <a:gs pos="0">
                <a:schemeClr val="bg1"/>
              </a:gs>
              <a:gs pos="100000">
                <a:schemeClr val="bg1">
                  <a:lumMod val="100000"/>
                  <a:alpha val="72000"/>
                </a:schemeClr>
              </a:gs>
            </a:gsLst>
            <a:lin ang="2700000" scaled="1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endParaRPr lang="fa-IR" sz="2400" b="1" dirty="0">
              <a:solidFill>
                <a:srgbClr val="01A09B"/>
              </a:solidFill>
              <a:effectLst>
                <a:outerShdw blurRad="50800" dist="63500" dir="8100000" algn="tr" rotWithShape="0">
                  <a:schemeClr val="bg1">
                    <a:alpha val="70000"/>
                  </a:schemeClr>
                </a:outerShdw>
              </a:effectLst>
              <a:cs typeface="B Yekan" panose="00000400000000000000" pitchFamily="2" charset="-78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9C0F7C2-1561-83F5-AA57-E48D191EB6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41337"/>
              </p:ext>
            </p:extLst>
          </p:nvPr>
        </p:nvGraphicFramePr>
        <p:xfrm>
          <a:off x="472231" y="1490858"/>
          <a:ext cx="8199538" cy="501166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099769">
                  <a:extLst>
                    <a:ext uri="{9D8B030D-6E8A-4147-A177-3AD203B41FA5}">
                      <a16:colId xmlns:a16="http://schemas.microsoft.com/office/drawing/2014/main" val="3664468089"/>
                    </a:ext>
                  </a:extLst>
                </a:gridCol>
                <a:gridCol w="4099769">
                  <a:extLst>
                    <a:ext uri="{9D8B030D-6E8A-4147-A177-3AD203B41FA5}">
                      <a16:colId xmlns:a16="http://schemas.microsoft.com/office/drawing/2014/main" val="1120875988"/>
                    </a:ext>
                  </a:extLst>
                </a:gridCol>
              </a:tblGrid>
              <a:tr h="1106312">
                <a:tc>
                  <a:txBody>
                    <a:bodyPr/>
                    <a:lstStyle/>
                    <a:p>
                      <a:pPr algn="ctr" rtl="1">
                        <a:buNone/>
                      </a:pPr>
                      <a:r>
                        <a:rPr lang="fa-IR" sz="2200" b="0" u="none" dirty="0">
                          <a:solidFill>
                            <a:srgbClr val="04367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Yekan" panose="00000400000000000000" pitchFamily="2" charset="-78"/>
                        </a:rPr>
                        <a:t>آرمانهای جهانی توسعه پایدار مرتبط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buNone/>
                      </a:pPr>
                      <a:r>
                        <a:rPr lang="fa-IR" sz="2200" b="0" u="none" dirty="0">
                          <a:solidFill>
                            <a:srgbClr val="04367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Yekan" panose="00000400000000000000" pitchFamily="2" charset="-78"/>
                        </a:rPr>
                        <a:t>اهداف سازمان جهانی گردشگری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3512376"/>
                  </a:ext>
                </a:extLst>
              </a:tr>
              <a:tr h="965548">
                <a:tc>
                  <a:txBody>
                    <a:bodyPr/>
                    <a:lstStyle/>
                    <a:p>
                      <a:pPr algn="ctr" rtl="1">
                        <a:buNone/>
                      </a:pPr>
                      <a:r>
                        <a:rPr lang="fa-IR" sz="2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Roya" panose="00000400000000000000" pitchFamily="2" charset="-78"/>
                        </a:rPr>
                        <a:t>هدف 4: آموزش با کیفیت</a:t>
                      </a:r>
                    </a:p>
                    <a:p>
                      <a:pPr algn="ctr" rtl="1">
                        <a:buNone/>
                      </a:pPr>
                      <a:r>
                        <a:rPr lang="fa-IR" sz="2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Roya" panose="00000400000000000000" pitchFamily="2" charset="-78"/>
                        </a:rPr>
                        <a:t>هدف 5: برابری جنسیتی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buNone/>
                      </a:pPr>
                      <a:r>
                        <a:rPr lang="fa-IR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Roya" panose="00000400000000000000" pitchFamily="2" charset="-78"/>
                        </a:rPr>
                        <a:t>ارتقای آموزش و مهارت‌ها برای جوانان و زنان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2115052"/>
                  </a:ext>
                </a:extLst>
              </a:tr>
              <a:tr h="810854">
                <a:tc>
                  <a:txBody>
                    <a:bodyPr/>
                    <a:lstStyle/>
                    <a:p>
                      <a:pPr algn="ctr" rtl="1">
                        <a:buNone/>
                      </a:pPr>
                      <a:r>
                        <a:rPr lang="fa-IR" sz="2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Roya" panose="00000400000000000000" pitchFamily="2" charset="-78"/>
                        </a:rPr>
                        <a:t>هدف 8: رشد اقتصادی پایدار و اشتغال شایسته</a:t>
                      </a:r>
                    </a:p>
                    <a:p>
                      <a:pPr algn="ctr" rtl="1">
                        <a:buNone/>
                      </a:pPr>
                      <a:r>
                        <a:rPr lang="fa-IR" sz="2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Roya" panose="00000400000000000000" pitchFamily="2" charset="-78"/>
                        </a:rPr>
                        <a:t>هدف 17: مشارکت برای دستیابی به هدف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buNone/>
                      </a:pPr>
                      <a:r>
                        <a:rPr lang="fa-IR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Roya" panose="00000400000000000000" pitchFamily="2" charset="-78"/>
                        </a:rPr>
                        <a:t>حمایت از کسب‌وکارهای کوچک و نوآور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4933632"/>
                  </a:ext>
                </a:extLst>
              </a:tr>
              <a:tr h="965548">
                <a:tc>
                  <a:txBody>
                    <a:bodyPr/>
                    <a:lstStyle/>
                    <a:p>
                      <a:pPr algn="ctr" rtl="1">
                        <a:buNone/>
                      </a:pPr>
                      <a:r>
                        <a:rPr lang="fa-IR" sz="2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Roya" panose="00000400000000000000" pitchFamily="2" charset="-78"/>
                        </a:rPr>
                        <a:t>هدف 9: صنعت، نوآوری و زیرساخت </a:t>
                      </a:r>
                    </a:p>
                    <a:p>
                      <a:pPr algn="ctr" rtl="1">
                        <a:buNone/>
                      </a:pPr>
                      <a:r>
                        <a:rPr lang="fa-IR" sz="2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Roya" panose="00000400000000000000" pitchFamily="2" charset="-78"/>
                        </a:rPr>
                        <a:t>هدف 12: مصرف و تولید مسئولانه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buNone/>
                      </a:pPr>
                      <a:r>
                        <a:rPr lang="fa-IR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Roya" panose="00000400000000000000" pitchFamily="2" charset="-78"/>
                        </a:rPr>
                        <a:t>تشویق سرمایه‌گذاری‌های سبز و سازگار با محیط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2066432"/>
                  </a:ext>
                </a:extLst>
              </a:tr>
              <a:tr h="1163399">
                <a:tc>
                  <a:txBody>
                    <a:bodyPr/>
                    <a:lstStyle/>
                    <a:p>
                      <a:pPr algn="ctr" rtl="1">
                        <a:buNone/>
                      </a:pPr>
                      <a:r>
                        <a:rPr lang="fa-IR" sz="2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Roya" panose="00000400000000000000" pitchFamily="2" charset="-78"/>
                        </a:rPr>
                        <a:t>هدف 13: اقدامات اقلیمی</a:t>
                      </a:r>
                    </a:p>
                    <a:p>
                      <a:pPr algn="ctr" rtl="1">
                        <a:buNone/>
                      </a:pPr>
                      <a:r>
                        <a:rPr lang="fa-IR" sz="2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Roya" panose="00000400000000000000" pitchFamily="2" charset="-78"/>
                        </a:rPr>
                        <a:t>هدف 14: زندگی زیر آب </a:t>
                      </a:r>
                    </a:p>
                    <a:p>
                      <a:pPr algn="ctr" rtl="1">
                        <a:buNone/>
                      </a:pPr>
                      <a:r>
                        <a:rPr lang="fa-IR" sz="2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Roya" panose="00000400000000000000" pitchFamily="2" charset="-78"/>
                        </a:rPr>
                        <a:t>هدف 15: زندگی در خشکی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buNone/>
                      </a:pPr>
                      <a:r>
                        <a:rPr lang="fa-IR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Roya" panose="00000400000000000000" pitchFamily="2" charset="-78"/>
                        </a:rPr>
                        <a:t>حفاظت از منابع طبیعی و تنوع زیستی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0383103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4F7141D6-DD2A-07B2-90EC-1746264A2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821" y="129110"/>
            <a:ext cx="5576713" cy="792248"/>
          </a:xfrm>
          <a:gradFill>
            <a:gsLst>
              <a:gs pos="58000">
                <a:srgbClr val="FFFFFF">
                  <a:alpha val="44000"/>
                </a:srgbClr>
              </a:gs>
              <a:gs pos="0">
                <a:schemeClr val="bg1"/>
              </a:gs>
              <a:gs pos="100000">
                <a:schemeClr val="bg1">
                  <a:lumMod val="100000"/>
                  <a:alpha val="72000"/>
                </a:schemeClr>
              </a:gs>
            </a:gsLst>
            <a:lin ang="2700000" scaled="1"/>
          </a:gradFill>
        </p:spPr>
        <p:txBody>
          <a:bodyPr>
            <a:noAutofit/>
          </a:bodyPr>
          <a:lstStyle/>
          <a:p>
            <a:pPr rtl="1"/>
            <a:r>
              <a:rPr lang="fa-IR" sz="2400" b="1" dirty="0">
                <a:solidFill>
                  <a:srgbClr val="01A09B"/>
                </a:solidFill>
                <a:effectLst>
                  <a:outerShdw blurRad="50800" dist="63500" dir="8100000" algn="tr" rotWithShape="0">
                    <a:schemeClr val="bg1">
                      <a:alpha val="70000"/>
                    </a:schemeClr>
                  </a:outerShdw>
                </a:effectLst>
                <a:cs typeface="B Yekan" panose="00000400000000000000" pitchFamily="2" charset="-78"/>
              </a:rPr>
              <a:t>تطبیق اهداف سازمان جهانی گردشگری برای سال۲۰۲۵ با آرمانهای جهانی توسعه پایدار</a:t>
            </a:r>
            <a:endParaRPr sz="2400" b="1" dirty="0">
              <a:solidFill>
                <a:srgbClr val="01A09B"/>
              </a:solidFill>
              <a:effectLst>
                <a:outerShdw blurRad="50800" dist="63500" dir="8100000" algn="tr" rotWithShape="0">
                  <a:schemeClr val="bg1">
                    <a:alpha val="70000"/>
                  </a:schemeClr>
                </a:outerShdw>
              </a:effectLst>
              <a:cs typeface="B Yeka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4560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9262B0-0245-EEF7-9D38-FBAC9A8F5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4E3D5D3D-9A3F-A168-CEEE-643EFD1B8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7124" y="2424224"/>
            <a:ext cx="1857678" cy="2305382"/>
          </a:xfrm>
          <a:noFill/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rtl="1"/>
            <a:r>
              <a:rPr lang="fa-IR" sz="2500" b="1" dirty="0">
                <a:solidFill>
                  <a:srgbClr val="0056A9"/>
                </a:solidFill>
                <a:cs typeface="B Yekan" panose="00000400000000000000" pitchFamily="2" charset="-78"/>
              </a:rPr>
              <a:t>پوستر </a:t>
            </a:r>
            <a:br>
              <a:rPr lang="fa-IR" sz="2500" b="1" dirty="0">
                <a:solidFill>
                  <a:srgbClr val="0056A9"/>
                </a:solidFill>
                <a:cs typeface="B Yekan" panose="00000400000000000000" pitchFamily="2" charset="-78"/>
              </a:rPr>
            </a:br>
            <a:r>
              <a:rPr lang="fa-IR" sz="2500" b="1" dirty="0">
                <a:solidFill>
                  <a:srgbClr val="0056A9"/>
                </a:solidFill>
                <a:cs typeface="B Yekan" panose="00000400000000000000" pitchFamily="2" charset="-78"/>
              </a:rPr>
              <a:t>مراسم بزرگداشت </a:t>
            </a:r>
            <a:br>
              <a:rPr lang="fa-IR" sz="2500" b="1" dirty="0">
                <a:solidFill>
                  <a:srgbClr val="0056A9"/>
                </a:solidFill>
                <a:cs typeface="B Yekan" panose="00000400000000000000" pitchFamily="2" charset="-78"/>
              </a:rPr>
            </a:br>
            <a:r>
              <a:rPr lang="fa-IR" sz="2500" b="1" dirty="0">
                <a:solidFill>
                  <a:srgbClr val="0056A9"/>
                </a:solidFill>
                <a:cs typeface="B Yekan" panose="00000400000000000000" pitchFamily="2" charset="-78"/>
              </a:rPr>
              <a:t>روز جهانی و هفته گردشگری 1404</a:t>
            </a:r>
            <a:endParaRPr sz="2500" dirty="0">
              <a:solidFill>
                <a:srgbClr val="0056A9"/>
              </a:solidFill>
              <a:cs typeface="B Yekan" panose="000004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E499EE-BFD1-B62E-E676-58ADECDD4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876" y="0"/>
            <a:ext cx="4898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64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2745</TotalTime>
  <Words>10270</Words>
  <Application>Microsoft Office PowerPoint</Application>
  <PresentationFormat>On-screen Show (4:3)</PresentationFormat>
  <Paragraphs>3003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5" baseType="lpstr">
      <vt:lpstr>Arial</vt:lpstr>
      <vt:lpstr>B Jadid</vt:lpstr>
      <vt:lpstr>B Mitra</vt:lpstr>
      <vt:lpstr>B Nazanin</vt:lpstr>
      <vt:lpstr>B Roya</vt:lpstr>
      <vt:lpstr>B Yekan</vt:lpstr>
      <vt:lpstr>Calibri</vt:lpstr>
      <vt:lpstr>IRAN(FaNum)</vt:lpstr>
      <vt:lpstr>Nazanin</vt:lpstr>
      <vt:lpstr>Times New Roman</vt:lpstr>
      <vt:lpstr>Vazir Black FD</vt:lpstr>
      <vt:lpstr>Wingdings</vt:lpstr>
      <vt:lpstr>Office Theme</vt:lpstr>
      <vt:lpstr>مراسم بزرگداشت روزجهانی و هفته گردشگری 1404</vt:lpstr>
      <vt:lpstr>پیشینه جهانی مراسم</vt:lpstr>
      <vt:lpstr>تاریخچه مراسم در ایران</vt:lpstr>
      <vt:lpstr>روز جهانی گردشگری 2025</vt:lpstr>
      <vt:lpstr>شعارهای روز جهانی گردشگری در سالهای گذشته</vt:lpstr>
      <vt:lpstr>شعار و اهداف سازمان جهانی در سال  ۲۰۲۵</vt:lpstr>
      <vt:lpstr>تطبیق اهداف سازمان جهانی گردشگری برای سال ۲۰۲۵ با آرمانهای جهانی توسعه پایدار</vt:lpstr>
      <vt:lpstr>تطبیق اهداف سازمان جهانی گردشگری برای سال۲۰۲۵ با آرمانهای جهانی توسعه پایدار</vt:lpstr>
      <vt:lpstr>پوستر  مراسم بزرگداشت  روز جهانی و هفته گردشگری 1404</vt:lpstr>
      <vt:lpstr>رئوس اهداف معاونت گردشگری  از برگزاری مراسم در سال 1404</vt:lpstr>
      <vt:lpstr>تقویم هفته گردشگری 1404</vt:lpstr>
      <vt:lpstr>PowerPoint Presentation</vt:lpstr>
      <vt:lpstr>رئوس برنامه های پیشنهادی برای مراسم بزرگداشت روز جهانی و هفته گردشگری 1404</vt:lpstr>
      <vt:lpstr>رئوس برنامه های پیشنهادی برای مراسم بزرگداشت روز جهانی و هفته گردشگری 1404</vt:lpstr>
      <vt:lpstr>فهرست برنامه های مردمی استانها - 1</vt:lpstr>
      <vt:lpstr>فهرست برنامه های مردمی استانها - 2</vt:lpstr>
      <vt:lpstr>فهرست برنامه های مردمی استانها - 3</vt:lpstr>
      <vt:lpstr>فهرست برنامه های مردمی استانها - 4</vt:lpstr>
      <vt:lpstr>فهرست برنامه های مردمی استانها - 5</vt:lpstr>
      <vt:lpstr>فهرست برنامه های مردمی استانها - 6</vt:lpstr>
      <vt:lpstr>فهرست برنامه های مردمی استانها – 7</vt:lpstr>
      <vt:lpstr>فهرست برنامه های مردمی استانها – 8</vt:lpstr>
      <vt:lpstr>فهرست برنامه های مردمی استانها - 9</vt:lpstr>
      <vt:lpstr>فهرست برنامه های مردمی استانها - 10</vt:lpstr>
      <vt:lpstr>فهرست برنامه های مردمی استانها - 11</vt:lpstr>
      <vt:lpstr>فهرست برنامه های مردمی استانها - 12</vt:lpstr>
      <vt:lpstr>فهرست برنامه های مردمی استانها - 13</vt:lpstr>
      <vt:lpstr>فهرست برنامه های مردمی استانها - 14</vt:lpstr>
      <vt:lpstr>فهرست برنامه های مردمی استانها - 15</vt:lpstr>
      <vt:lpstr>فهرست برنامه های مردمی استانها - 16</vt:lpstr>
      <vt:lpstr>فهرست برنامه های مردمی استانها - 17</vt:lpstr>
      <vt:lpstr>فهرست برنامه های مردمی استانها - 18</vt:lpstr>
      <vt:lpstr>فهرست برنامه های مردمی استانها - 19</vt:lpstr>
      <vt:lpstr>فهرست برنامه های مردمی استانها - 20</vt:lpstr>
      <vt:lpstr>فهرست برنامه های مردمی استانها - 21</vt:lpstr>
      <vt:lpstr>فهرست برنامه های مردمی استانها - 22</vt:lpstr>
      <vt:lpstr>فهرست برنامه های مردمی استانها - 23</vt:lpstr>
      <vt:lpstr>فهرست برنامه های مردمی استانها - 24</vt:lpstr>
      <vt:lpstr>فهرست برنامه های مردمی استانها - 25</vt:lpstr>
      <vt:lpstr>فهرست برنامه های مردمی استانها - 26</vt:lpstr>
      <vt:lpstr>فهرست برنامه های مردمی استانها - 27</vt:lpstr>
      <vt:lpstr>فهرست برنامه های مردمی استانها - 28</vt:lpstr>
      <vt:lpstr>فهرست برنامه های مردمی استانها - 29</vt:lpstr>
      <vt:lpstr>فهرست برنامه های مردمی استانها - 30</vt:lpstr>
      <vt:lpstr>فهرست برنامه های مردمی استانها - 31</vt:lpstr>
      <vt:lpstr>فهرست برنامه های مردمی استانها - 32</vt:lpstr>
      <vt:lpstr>فهرست برنامه های مردمی استانها - 33</vt:lpstr>
      <vt:lpstr>فهرست برنامه های مردمی استانها - 34</vt:lpstr>
      <vt:lpstr>فهرست برنامه های مردمی استانها - 35</vt:lpstr>
      <vt:lpstr>فهرست برنامه های مردمی استانها - 36</vt:lpstr>
      <vt:lpstr>فهرست برنامه های مردمی استانها - 37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مراسم بزرگداشت روزجهانی و هفته گردشگری 1404</dc:title>
  <dc:subject/>
  <dc:creator>Sadjad Mokhtari</dc:creator>
  <cp:keywords/>
  <dc:description>generated using python-pptx</dc:description>
  <cp:lastModifiedBy>ATSIGN</cp:lastModifiedBy>
  <cp:revision>160</cp:revision>
  <cp:lastPrinted>2025-09-21T19:44:41Z</cp:lastPrinted>
  <dcterms:created xsi:type="dcterms:W3CDTF">2013-01-27T09:14:16Z</dcterms:created>
  <dcterms:modified xsi:type="dcterms:W3CDTF">2025-09-26T09:26:58Z</dcterms:modified>
  <cp:category/>
</cp:coreProperties>
</file>